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0"/>
  </p:notesMasterIdLst>
  <p:sldIdLst>
    <p:sldId id="256" r:id="rId2"/>
    <p:sldId id="346" r:id="rId3"/>
    <p:sldId id="257" r:id="rId4"/>
    <p:sldId id="274" r:id="rId5"/>
    <p:sldId id="258" r:id="rId6"/>
    <p:sldId id="263" r:id="rId7"/>
    <p:sldId id="264" r:id="rId8"/>
    <p:sldId id="265" r:id="rId9"/>
    <p:sldId id="266" r:id="rId10"/>
    <p:sldId id="267" r:id="rId11"/>
    <p:sldId id="268" r:id="rId12"/>
    <p:sldId id="269" r:id="rId13"/>
    <p:sldId id="270" r:id="rId14"/>
    <p:sldId id="271" r:id="rId15"/>
    <p:sldId id="272" r:id="rId16"/>
    <p:sldId id="273" r:id="rId17"/>
    <p:sldId id="279" r:id="rId18"/>
    <p:sldId id="280" r:id="rId19"/>
    <p:sldId id="281" r:id="rId20"/>
    <p:sldId id="275" r:id="rId21"/>
    <p:sldId id="276" r:id="rId22"/>
    <p:sldId id="278" r:id="rId23"/>
    <p:sldId id="277" r:id="rId24"/>
    <p:sldId id="283" r:id="rId25"/>
    <p:sldId id="282" r:id="rId26"/>
    <p:sldId id="284" r:id="rId27"/>
    <p:sldId id="285" r:id="rId28"/>
    <p:sldId id="286" r:id="rId29"/>
    <p:sldId id="287" r:id="rId30"/>
    <p:sldId id="288" r:id="rId31"/>
    <p:sldId id="289" r:id="rId32"/>
    <p:sldId id="290" r:id="rId33"/>
    <p:sldId id="291" r:id="rId34"/>
    <p:sldId id="292" r:id="rId35"/>
    <p:sldId id="294" r:id="rId36"/>
    <p:sldId id="295" r:id="rId37"/>
    <p:sldId id="296" r:id="rId38"/>
    <p:sldId id="297" r:id="rId39"/>
    <p:sldId id="298" r:id="rId40"/>
    <p:sldId id="299" r:id="rId41"/>
    <p:sldId id="300" r:id="rId42"/>
    <p:sldId id="302" r:id="rId43"/>
    <p:sldId id="303" r:id="rId44"/>
    <p:sldId id="301" r:id="rId45"/>
    <p:sldId id="308" r:id="rId46"/>
    <p:sldId id="309" r:id="rId47"/>
    <p:sldId id="310" r:id="rId48"/>
    <p:sldId id="311" r:id="rId49"/>
    <p:sldId id="312" r:id="rId50"/>
    <p:sldId id="313" r:id="rId51"/>
    <p:sldId id="314" r:id="rId52"/>
    <p:sldId id="315" r:id="rId53"/>
    <p:sldId id="316" r:id="rId54"/>
    <p:sldId id="321" r:id="rId55"/>
    <p:sldId id="322" r:id="rId56"/>
    <p:sldId id="323" r:id="rId57"/>
    <p:sldId id="324" r:id="rId58"/>
    <p:sldId id="325" r:id="rId59"/>
    <p:sldId id="326" r:id="rId60"/>
    <p:sldId id="327" r:id="rId61"/>
    <p:sldId id="328" r:id="rId62"/>
    <p:sldId id="329" r:id="rId63"/>
    <p:sldId id="330" r:id="rId64"/>
    <p:sldId id="331" r:id="rId65"/>
    <p:sldId id="332" r:id="rId66"/>
    <p:sldId id="333" r:id="rId67"/>
    <p:sldId id="334" r:id="rId68"/>
    <p:sldId id="335" r:id="rId69"/>
    <p:sldId id="336" r:id="rId70"/>
    <p:sldId id="337" r:id="rId71"/>
    <p:sldId id="338" r:id="rId72"/>
    <p:sldId id="339" r:id="rId73"/>
    <p:sldId id="340" r:id="rId74"/>
    <p:sldId id="341" r:id="rId75"/>
    <p:sldId id="342" r:id="rId76"/>
    <p:sldId id="343" r:id="rId77"/>
    <p:sldId id="344" r:id="rId78"/>
    <p:sldId id="345" r:id="rId7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767" autoAdjust="0"/>
  </p:normalViewPr>
  <p:slideViewPr>
    <p:cSldViewPr snapToGrid="0">
      <p:cViewPr varScale="1">
        <p:scale>
          <a:sx n="67" d="100"/>
          <a:sy n="67" d="100"/>
        </p:scale>
        <p:origin x="-756"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jpeg>
</file>

<file path=ppt/media/image13.jpeg>
</file>

<file path=ppt/media/image14.jpeg>
</file>

<file path=ppt/media/image15.jpeg>
</file>

<file path=ppt/media/image16.png>
</file>

<file path=ppt/media/image17.jpeg>
</file>

<file path=ppt/media/image18.jpeg>
</file>

<file path=ppt/media/image19.jpeg>
</file>

<file path=ppt/media/image2.jpeg>
</file>

<file path=ppt/media/image20.jpeg>
</file>

<file path=ppt/media/image21.jpeg>
</file>

<file path=ppt/media/image22.jpeg>
</file>

<file path=ppt/media/image23.png>
</file>

<file path=ppt/media/image24.jpeg>
</file>

<file path=ppt/media/image25.jpeg>
</file>

<file path=ppt/media/image26.jpeg>
</file>

<file path=ppt/media/image27.jpeg>
</file>

<file path=ppt/media/image28.png>
</file>

<file path=ppt/media/image29.jpeg>
</file>

<file path=ppt/media/image3.jpeg>
</file>

<file path=ppt/media/image30.png>
</file>

<file path=ppt/media/image31.jpeg>
</file>

<file path=ppt/media/image32.jpeg>
</file>

<file path=ppt/media/image33.jpeg>
</file>

<file path=ppt/media/image34.jpeg>
</file>

<file path=ppt/media/image35.jpeg>
</file>

<file path=ppt/media/image36.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1DEF4E-8E48-43A5-9C5D-0CF778F26C0C}" type="datetimeFigureOut">
              <a:rPr lang="en-US" smtClean="0"/>
              <a:t>10/18/2021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489E65-6A76-41D0-87B7-439C24A0F0B9}" type="slidenum">
              <a:rPr lang="en-US" smtClean="0"/>
              <a:t>‹#›</a:t>
            </a:fld>
            <a:endParaRPr lang="en-US"/>
          </a:p>
        </p:txBody>
      </p:sp>
    </p:spTree>
    <p:extLst>
      <p:ext uri="{BB962C8B-B14F-4D97-AF65-F5344CB8AC3E}">
        <p14:creationId xmlns:p14="http://schemas.microsoft.com/office/powerpoint/2010/main" val="2172621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B15F201E-75E7-47DE-85B8-5BEB10E21D60}" type="slidenum">
              <a:rPr lang="en-US" altLang="en-US" smtClean="0"/>
              <a:pPr>
                <a:spcBef>
                  <a:spcPct val="0"/>
                </a:spcBef>
              </a:pPr>
              <a:t>17</a:t>
            </a:fld>
            <a:endParaRPr lang="en-US" altLang="en-US" smtClean="0"/>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6775591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CB38147-E2B1-48E8-9256-B76F29192AF4}" type="slidenum">
              <a:rPr lang="en-US" altLang="en-US" smtClean="0"/>
              <a:pPr>
                <a:spcBef>
                  <a:spcPct val="0"/>
                </a:spcBef>
              </a:pPr>
              <a:t>27</a:t>
            </a:fld>
            <a:endParaRPr lang="en-US" altLang="en-US" smtClean="0"/>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5471445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7818D60-F209-46B5-B0BD-FCC2553967E8}" type="slidenum">
              <a:rPr lang="en-US" altLang="en-US" smtClean="0"/>
              <a:pPr>
                <a:spcBef>
                  <a:spcPct val="0"/>
                </a:spcBef>
              </a:pPr>
              <a:t>28</a:t>
            </a:fld>
            <a:endParaRPr lang="en-US" altLang="en-US" smtClean="0"/>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8737445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6FCA2F6-F0D1-46D2-86F5-CBAB8A1E2B05}" type="slidenum">
              <a:rPr lang="en-US" altLang="en-US" smtClean="0"/>
              <a:pPr>
                <a:spcBef>
                  <a:spcPct val="0"/>
                </a:spcBef>
              </a:pPr>
              <a:t>29</a:t>
            </a:fld>
            <a:endParaRPr lang="en-US" altLang="en-US" smtClean="0"/>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xfrm>
            <a:off x="685800" y="4343400"/>
            <a:ext cx="5486400" cy="44005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9976367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5DEB0A51-A5F8-403D-8D1E-870578062B1F}" type="slidenum">
              <a:rPr lang="en-US" altLang="en-US" smtClean="0"/>
              <a:pPr>
                <a:spcBef>
                  <a:spcPct val="0"/>
                </a:spcBef>
              </a:pPr>
              <a:t>30</a:t>
            </a:fld>
            <a:endParaRPr lang="en-US" altLang="en-US" smtClean="0"/>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978167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BC6D430C-66C2-4D0A-82E9-063C33FA1646}" type="slidenum">
              <a:rPr lang="en-US" altLang="en-US" smtClean="0"/>
              <a:pPr>
                <a:spcBef>
                  <a:spcPct val="0"/>
                </a:spcBef>
              </a:pPr>
              <a:t>31</a:t>
            </a:fld>
            <a:endParaRPr lang="en-US" altLang="en-US" smtClean="0"/>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8644250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54535F73-DDE7-4A29-9037-4109F3E668BE}" type="slidenum">
              <a:rPr lang="en-US" altLang="en-US" smtClean="0"/>
              <a:pPr>
                <a:spcBef>
                  <a:spcPct val="0"/>
                </a:spcBef>
              </a:pPr>
              <a:t>32</a:t>
            </a:fld>
            <a:endParaRPr lang="en-US" altLang="en-US" smtClean="0"/>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3587882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88DFB15A-5964-4846-A21B-AC1BEAB86B7B}" type="slidenum">
              <a:rPr lang="en-US" altLang="en-US" smtClean="0"/>
              <a:pPr>
                <a:spcBef>
                  <a:spcPct val="0"/>
                </a:spcBef>
              </a:pPr>
              <a:t>33</a:t>
            </a:fld>
            <a:endParaRPr lang="en-US" altLang="en-US" smtClean="0"/>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9490865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191A919-9BE8-46A7-AC0D-46F7AFDA588E}" type="slidenum">
              <a:rPr lang="en-US" altLang="en-US" smtClean="0"/>
              <a:pPr>
                <a:spcBef>
                  <a:spcPct val="0"/>
                </a:spcBef>
              </a:pPr>
              <a:t>34</a:t>
            </a:fld>
            <a:endParaRPr lang="en-US" altLang="en-US" smtClean="0"/>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3578079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59269858-5307-4B8B-B023-A218D2AB1FCD}" type="slidenum">
              <a:rPr lang="en-US" altLang="en-US" smtClean="0"/>
              <a:pPr>
                <a:spcBef>
                  <a:spcPct val="0"/>
                </a:spcBef>
              </a:pPr>
              <a:t>35</a:t>
            </a:fld>
            <a:endParaRPr lang="en-US" altLang="en-US" smtClean="0"/>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933891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AAE820C3-5C38-406C-B543-30A88996D581}" type="slidenum">
              <a:rPr lang="en-US" altLang="en-US" smtClean="0"/>
              <a:pPr>
                <a:spcBef>
                  <a:spcPct val="0"/>
                </a:spcBef>
              </a:pPr>
              <a:t>36</a:t>
            </a:fld>
            <a:endParaRPr lang="en-US" altLang="en-US" smtClean="0"/>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670266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045A53B-D088-4172-AA05-85A3E3FD8E9F}" type="slidenum">
              <a:rPr lang="en-US" altLang="en-US" smtClean="0"/>
              <a:pPr>
                <a:spcBef>
                  <a:spcPct val="0"/>
                </a:spcBef>
              </a:pPr>
              <a:t>18</a:t>
            </a:fld>
            <a:endParaRPr lang="en-US" altLang="en-US" smtClean="0"/>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2004901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4DE5C96-5D9D-453A-8B9A-B1F0889033C5}" type="slidenum">
              <a:rPr lang="en-US" altLang="en-US" smtClean="0"/>
              <a:pPr>
                <a:spcBef>
                  <a:spcPct val="0"/>
                </a:spcBef>
              </a:pPr>
              <a:t>37</a:t>
            </a:fld>
            <a:endParaRPr lang="en-US" altLang="en-US" smtClean="0"/>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1392527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ADB7E44B-2FFA-434E-BAB1-387E87DEDD03}" type="slidenum">
              <a:rPr lang="en-US" altLang="en-US" smtClean="0"/>
              <a:pPr>
                <a:spcBef>
                  <a:spcPct val="0"/>
                </a:spcBef>
              </a:pPr>
              <a:t>38</a:t>
            </a:fld>
            <a:endParaRPr lang="en-US" altLang="en-US" smtClean="0"/>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21127241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600DAA7C-7DA9-4382-A1F0-7B7C8FD866D0}" type="slidenum">
              <a:rPr lang="en-US" altLang="en-US" smtClean="0"/>
              <a:pPr>
                <a:spcBef>
                  <a:spcPct val="0"/>
                </a:spcBef>
              </a:pPr>
              <a:t>39</a:t>
            </a:fld>
            <a:endParaRPr lang="en-US" altLang="en-US" smtClean="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endParaRPr lang="en-US" altLang="en-US" sz="1000" dirty="0" smtClean="0">
              <a:latin typeface="Arial" panose="020B0604020202020204" pitchFamily="34" charset="0"/>
            </a:endParaRPr>
          </a:p>
        </p:txBody>
      </p:sp>
    </p:spTree>
    <p:extLst>
      <p:ext uri="{BB962C8B-B14F-4D97-AF65-F5344CB8AC3E}">
        <p14:creationId xmlns:p14="http://schemas.microsoft.com/office/powerpoint/2010/main" val="2029723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D8BA5402-270A-4F85-9CC2-CB46CE588065}" type="slidenum">
              <a:rPr lang="en-US" altLang="en-US" smtClean="0"/>
              <a:pPr>
                <a:spcBef>
                  <a:spcPct val="0"/>
                </a:spcBef>
              </a:pPr>
              <a:t>40</a:t>
            </a:fld>
            <a:endParaRPr lang="en-US" altLang="en-US" smtClean="0"/>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5227320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2EA3F3F-DF27-470D-84A7-1C65AA735FC8}" type="slidenum">
              <a:rPr lang="en-US" altLang="en-US" smtClean="0"/>
              <a:pPr>
                <a:spcBef>
                  <a:spcPct val="0"/>
                </a:spcBef>
              </a:pPr>
              <a:t>41</a:t>
            </a:fld>
            <a:endParaRPr lang="en-US" altLang="en-US" smtClean="0"/>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2378878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3CF56F6-EB86-47EB-A442-3D4EB66667AC}" type="slidenum">
              <a:rPr lang="en-US" altLang="en-US" smtClean="0"/>
              <a:pPr/>
              <a:t>44</a:t>
            </a:fld>
            <a:endParaRPr lang="en-US" altLang="en-US" smtClean="0"/>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3337547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17BC535-480B-489A-BD45-04F1CBE2AF46}" type="slidenum">
              <a:rPr lang="en-US" altLang="en-US" smtClean="0"/>
              <a:pPr/>
              <a:t>47</a:t>
            </a:fld>
            <a:endParaRPr lang="en-US" altLang="en-US" smtClean="0"/>
          </a:p>
        </p:txBody>
      </p:sp>
      <p:sp>
        <p:nvSpPr>
          <p:cNvPr id="94211" name="Rectangle 2"/>
          <p:cNvSpPr>
            <a:spLocks noGrp="1" noRot="1" noChangeAspect="1" noChangeArrowheads="1" noTextEdit="1"/>
          </p:cNvSpPr>
          <p:nvPr>
            <p:ph type="sldImg"/>
          </p:nvPr>
        </p:nvSpPr>
        <p:spPr>
          <a:ln/>
        </p:spPr>
      </p:sp>
      <p:sp>
        <p:nvSpPr>
          <p:cNvPr id="942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FontTx/>
              <a:buChar char="•"/>
            </a:pPr>
            <a:endParaRPr lang="en-US" altLang="en-US" dirty="0" smtClean="0">
              <a:latin typeface="Arial" panose="020B0604020202020204" pitchFamily="34" charset="0"/>
            </a:endParaRPr>
          </a:p>
        </p:txBody>
      </p:sp>
    </p:spTree>
    <p:extLst>
      <p:ext uri="{BB962C8B-B14F-4D97-AF65-F5344CB8AC3E}">
        <p14:creationId xmlns:p14="http://schemas.microsoft.com/office/powerpoint/2010/main" val="40213642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489E65-6A76-41D0-87B7-439C24A0F0B9}" type="slidenum">
              <a:rPr lang="en-US" smtClean="0"/>
              <a:t>48</a:t>
            </a:fld>
            <a:endParaRPr lang="en-US"/>
          </a:p>
        </p:txBody>
      </p:sp>
    </p:spTree>
    <p:extLst>
      <p:ext uri="{BB962C8B-B14F-4D97-AF65-F5344CB8AC3E}">
        <p14:creationId xmlns:p14="http://schemas.microsoft.com/office/powerpoint/2010/main" val="12005599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FDE10F95-3327-4529-88CB-CED414CCEB71}" type="slidenum">
              <a:rPr lang="en-US" altLang="en-US" smtClean="0"/>
              <a:pPr/>
              <a:t>50</a:t>
            </a:fld>
            <a:endParaRPr lang="en-US" altLang="en-US" smtClean="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FontTx/>
              <a:buChar char="•"/>
            </a:pPr>
            <a:endParaRPr lang="en-US" altLang="en-US" smtClean="0">
              <a:latin typeface="Arial" panose="020B0604020202020204" pitchFamily="34" charset="0"/>
            </a:endParaRPr>
          </a:p>
        </p:txBody>
      </p:sp>
    </p:spTree>
    <p:extLst>
      <p:ext uri="{BB962C8B-B14F-4D97-AF65-F5344CB8AC3E}">
        <p14:creationId xmlns:p14="http://schemas.microsoft.com/office/powerpoint/2010/main" val="5005495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0682FE4-07C8-475D-BE3D-33275AD0C4E3}" type="slidenum">
              <a:rPr lang="en-US" altLang="en-US" smtClean="0"/>
              <a:pPr/>
              <a:t>52</a:t>
            </a:fld>
            <a:endParaRPr lang="en-US" altLang="en-US" smtClean="0"/>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FontTx/>
              <a:buChar char="•"/>
            </a:pPr>
            <a:endParaRPr lang="en-US" altLang="en-US" smtClean="0">
              <a:latin typeface="Arial" panose="020B0604020202020204" pitchFamily="34" charset="0"/>
            </a:endParaRPr>
          </a:p>
        </p:txBody>
      </p:sp>
    </p:spTree>
    <p:extLst>
      <p:ext uri="{BB962C8B-B14F-4D97-AF65-F5344CB8AC3E}">
        <p14:creationId xmlns:p14="http://schemas.microsoft.com/office/powerpoint/2010/main" val="680348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45C9372B-301C-47D7-B86C-7D8551A2181C}" type="slidenum">
              <a:rPr lang="en-US" altLang="en-US" smtClean="0"/>
              <a:pPr>
                <a:spcBef>
                  <a:spcPct val="0"/>
                </a:spcBef>
              </a:pPr>
              <a:t>19</a:t>
            </a:fld>
            <a:endParaRPr lang="en-US" altLang="en-US" smtClean="0"/>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4090769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E5112965-946C-48FE-A8A6-594805FC8CE8}" type="slidenum">
              <a:rPr lang="en-US" altLang="en-US" smtClean="0"/>
              <a:pPr/>
              <a:t>53</a:t>
            </a:fld>
            <a:endParaRPr lang="en-US" altLang="en-US" smtClean="0"/>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FontTx/>
              <a:buChar char="•"/>
            </a:pPr>
            <a:endParaRPr lang="en-US" altLang="en-US" smtClean="0">
              <a:latin typeface="Arial" panose="020B0604020202020204" pitchFamily="34" charset="0"/>
            </a:endParaRPr>
          </a:p>
        </p:txBody>
      </p:sp>
    </p:spTree>
    <p:extLst>
      <p:ext uri="{BB962C8B-B14F-4D97-AF65-F5344CB8AC3E}">
        <p14:creationId xmlns:p14="http://schemas.microsoft.com/office/powerpoint/2010/main" val="2771250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9A395C47-D50C-4A3D-9EB2-D48894BB1256}" type="slidenum">
              <a:rPr lang="en-US" altLang="en-US" smtClean="0"/>
              <a:pPr/>
              <a:t>57</a:t>
            </a:fld>
            <a:endParaRPr lang="en-US" altLang="en-US" smtClean="0"/>
          </a:p>
        </p:txBody>
      </p:sp>
      <p:sp>
        <p:nvSpPr>
          <p:cNvPr id="116739" name="Rectangle 2"/>
          <p:cNvSpPr>
            <a:spLocks noGrp="1" noRot="1" noChangeAspect="1" noChangeArrowheads="1" noTextEdit="1"/>
          </p:cNvSpPr>
          <p:nvPr>
            <p:ph type="sldImg"/>
          </p:nvPr>
        </p:nvSpPr>
        <p:spPr>
          <a:ln/>
        </p:spPr>
      </p:sp>
      <p:sp>
        <p:nvSpPr>
          <p:cNvPr id="1167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8870433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532ECC0-082A-48D8-97B7-8895632BA94C}" type="slidenum">
              <a:rPr lang="en-US" altLang="en-US" smtClean="0"/>
              <a:pPr/>
              <a:t>58</a:t>
            </a:fld>
            <a:endParaRPr lang="en-US" altLang="en-US" smtClean="0"/>
          </a:p>
        </p:txBody>
      </p:sp>
      <p:sp>
        <p:nvSpPr>
          <p:cNvPr id="118787" name="Rectangle 2"/>
          <p:cNvSpPr>
            <a:spLocks noGrp="1" noRot="1" noChangeAspect="1" noChangeArrowheads="1" noTextEdit="1"/>
          </p:cNvSpPr>
          <p:nvPr>
            <p:ph type="sldImg"/>
          </p:nvPr>
        </p:nvSpPr>
        <p:spPr>
          <a:ln/>
        </p:spPr>
      </p:sp>
      <p:sp>
        <p:nvSpPr>
          <p:cNvPr id="1187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40018124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E65A7FDD-3217-4BDB-8FAB-0DD275B4E3B5}" type="slidenum">
              <a:rPr lang="en-US" altLang="en-US" smtClean="0"/>
              <a:pPr/>
              <a:t>59</a:t>
            </a:fld>
            <a:endParaRPr lang="en-US" altLang="en-US" smtClean="0"/>
          </a:p>
        </p:txBody>
      </p:sp>
      <p:sp>
        <p:nvSpPr>
          <p:cNvPr id="120835" name="Rectangle 2"/>
          <p:cNvSpPr>
            <a:spLocks noGrp="1" noRot="1" noChangeAspect="1" noChangeArrowheads="1" noTextEdit="1"/>
          </p:cNvSpPr>
          <p:nvPr>
            <p:ph type="sldImg"/>
          </p:nvPr>
        </p:nvSpPr>
        <p:spPr>
          <a:ln/>
        </p:spPr>
      </p:sp>
      <p:sp>
        <p:nvSpPr>
          <p:cNvPr id="1208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FontTx/>
              <a:buChar char="•"/>
            </a:pPr>
            <a:endParaRPr lang="en-US" altLang="en-US" dirty="0" smtClean="0">
              <a:latin typeface="Arial" panose="020B0604020202020204" pitchFamily="34" charset="0"/>
            </a:endParaRPr>
          </a:p>
        </p:txBody>
      </p:sp>
    </p:spTree>
    <p:extLst>
      <p:ext uri="{BB962C8B-B14F-4D97-AF65-F5344CB8AC3E}">
        <p14:creationId xmlns:p14="http://schemas.microsoft.com/office/powerpoint/2010/main" val="487903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A75DB09-D91D-4009-89D4-69D37EEC0991}" type="slidenum">
              <a:rPr lang="en-US" altLang="en-US" smtClean="0"/>
              <a:pPr/>
              <a:t>61</a:t>
            </a:fld>
            <a:endParaRPr lang="en-US" altLang="en-US" smtClean="0"/>
          </a:p>
        </p:txBody>
      </p:sp>
      <p:sp>
        <p:nvSpPr>
          <p:cNvPr id="123907" name="Rectangle 2"/>
          <p:cNvSpPr>
            <a:spLocks noGrp="1" noRot="1" noChangeAspect="1" noChangeArrowheads="1" noTextEdit="1"/>
          </p:cNvSpPr>
          <p:nvPr>
            <p:ph type="sldImg"/>
          </p:nvPr>
        </p:nvSpPr>
        <p:spPr>
          <a:ln/>
        </p:spPr>
      </p:sp>
      <p:sp>
        <p:nvSpPr>
          <p:cNvPr id="1239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FontTx/>
              <a:buChar char="•"/>
            </a:pPr>
            <a:endParaRPr lang="en-US" altLang="en-US" dirty="0" smtClean="0">
              <a:latin typeface="Arial" panose="020B0604020202020204" pitchFamily="34" charset="0"/>
            </a:endParaRPr>
          </a:p>
        </p:txBody>
      </p:sp>
    </p:spTree>
    <p:extLst>
      <p:ext uri="{BB962C8B-B14F-4D97-AF65-F5344CB8AC3E}">
        <p14:creationId xmlns:p14="http://schemas.microsoft.com/office/powerpoint/2010/main" val="2938117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489E65-6A76-41D0-87B7-439C24A0F0B9}" type="slidenum">
              <a:rPr lang="en-US" smtClean="0"/>
              <a:t>62</a:t>
            </a:fld>
            <a:endParaRPr lang="en-US"/>
          </a:p>
        </p:txBody>
      </p:sp>
    </p:spTree>
    <p:extLst>
      <p:ext uri="{BB962C8B-B14F-4D97-AF65-F5344CB8AC3E}">
        <p14:creationId xmlns:p14="http://schemas.microsoft.com/office/powerpoint/2010/main" val="295327665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EE8E0819-85C7-4CE3-89CF-398F47A2081E}" type="slidenum">
              <a:rPr lang="en-US" altLang="en-US" smtClean="0"/>
              <a:pPr/>
              <a:t>64</a:t>
            </a:fld>
            <a:endParaRPr lang="en-US" altLang="en-US" smtClean="0"/>
          </a:p>
        </p:txBody>
      </p:sp>
      <p:sp>
        <p:nvSpPr>
          <p:cNvPr id="128003" name="Rectangle 2"/>
          <p:cNvSpPr>
            <a:spLocks noGrp="1" noRot="1" noChangeAspect="1" noChangeArrowheads="1" noTextEdit="1"/>
          </p:cNvSpPr>
          <p:nvPr>
            <p:ph type="sldImg"/>
          </p:nvPr>
        </p:nvSpPr>
        <p:spPr>
          <a:ln/>
        </p:spPr>
      </p:sp>
      <p:sp>
        <p:nvSpPr>
          <p:cNvPr id="1280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1144650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6CDCF117-3A27-4F10-8E2D-CFB9CE598392}" type="slidenum">
              <a:rPr lang="en-US" altLang="en-US" smtClean="0"/>
              <a:pPr/>
              <a:t>66</a:t>
            </a:fld>
            <a:endParaRPr lang="en-US" altLang="en-US" smtClean="0"/>
          </a:p>
        </p:txBody>
      </p:sp>
      <p:sp>
        <p:nvSpPr>
          <p:cNvPr id="131075" name="Rectangle 2"/>
          <p:cNvSpPr>
            <a:spLocks noGrp="1" noRot="1" noChangeAspect="1" noChangeArrowheads="1" noTextEdit="1"/>
          </p:cNvSpPr>
          <p:nvPr>
            <p:ph type="sldImg"/>
          </p:nvPr>
        </p:nvSpPr>
        <p:spPr>
          <a:ln/>
        </p:spPr>
      </p:sp>
      <p:sp>
        <p:nvSpPr>
          <p:cNvPr id="1310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pic>
        <p:nvPicPr>
          <p:cNvPr id="13107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4800600"/>
            <a:ext cx="5486400" cy="390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Tree>
    <p:extLst>
      <p:ext uri="{BB962C8B-B14F-4D97-AF65-F5344CB8AC3E}">
        <p14:creationId xmlns:p14="http://schemas.microsoft.com/office/powerpoint/2010/main" val="31926451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A34A0705-BFCF-43F5-98B4-72FA1006182F}" type="slidenum">
              <a:rPr lang="en-US" altLang="en-US" smtClean="0"/>
              <a:pPr/>
              <a:t>67</a:t>
            </a:fld>
            <a:endParaRPr lang="en-US" altLang="en-US" smtClean="0"/>
          </a:p>
        </p:txBody>
      </p:sp>
      <p:sp>
        <p:nvSpPr>
          <p:cNvPr id="133123" name="Rectangle 2"/>
          <p:cNvSpPr>
            <a:spLocks noGrp="1" noRot="1" noChangeAspect="1" noChangeArrowheads="1" noTextEdit="1"/>
          </p:cNvSpPr>
          <p:nvPr>
            <p:ph type="sldImg"/>
          </p:nvPr>
        </p:nvSpPr>
        <p:spPr>
          <a:ln/>
        </p:spPr>
      </p:sp>
      <p:sp>
        <p:nvSpPr>
          <p:cNvPr id="1331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7546180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553D3BDB-FBAE-4FDC-AC83-1FBDFB663197}" type="slidenum">
              <a:rPr lang="en-US" altLang="en-US" smtClean="0"/>
              <a:pPr/>
              <a:t>68</a:t>
            </a:fld>
            <a:endParaRPr lang="en-US" altLang="en-US" smtClean="0"/>
          </a:p>
        </p:txBody>
      </p:sp>
      <p:sp>
        <p:nvSpPr>
          <p:cNvPr id="135171" name="Rectangle 2"/>
          <p:cNvSpPr>
            <a:spLocks noGrp="1" noRot="1" noChangeAspect="1" noChangeArrowheads="1" noTextEdit="1"/>
          </p:cNvSpPr>
          <p:nvPr>
            <p:ph type="sldImg"/>
          </p:nvPr>
        </p:nvSpPr>
        <p:spPr>
          <a:ln/>
        </p:spPr>
      </p:sp>
      <p:sp>
        <p:nvSpPr>
          <p:cNvPr id="1351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2862178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4B3795A5-8B65-4FF9-8CEF-EAB4E3D898B0}" type="slidenum">
              <a:rPr lang="en-US" altLang="en-US" smtClean="0"/>
              <a:pPr>
                <a:spcBef>
                  <a:spcPct val="0"/>
                </a:spcBef>
              </a:pPr>
              <a:t>20</a:t>
            </a:fld>
            <a:endParaRPr lang="en-US" altLang="en-US" smtClean="0"/>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3350152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9A1E1D41-FC9A-4311-8A75-9A725B540180}" type="slidenum">
              <a:rPr lang="en-US" altLang="en-US" smtClean="0"/>
              <a:pPr/>
              <a:t>69</a:t>
            </a:fld>
            <a:endParaRPr lang="en-US" altLang="en-US" smtClean="0"/>
          </a:p>
        </p:txBody>
      </p:sp>
      <p:sp>
        <p:nvSpPr>
          <p:cNvPr id="137219" name="Rectangle 2"/>
          <p:cNvSpPr>
            <a:spLocks noGrp="1" noRot="1" noChangeAspect="1" noChangeArrowheads="1" noTextEdit="1"/>
          </p:cNvSpPr>
          <p:nvPr>
            <p:ph type="sldImg"/>
          </p:nvPr>
        </p:nvSpPr>
        <p:spPr>
          <a:ln/>
        </p:spPr>
      </p:sp>
      <p:sp>
        <p:nvSpPr>
          <p:cNvPr id="1372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8556003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E6545727-0F47-42C0-84CA-54F290CF99D4}" type="slidenum">
              <a:rPr lang="en-US" altLang="en-US" smtClean="0"/>
              <a:pPr/>
              <a:t>70</a:t>
            </a:fld>
            <a:endParaRPr lang="en-US" altLang="en-US" smtClean="0"/>
          </a:p>
        </p:txBody>
      </p:sp>
      <p:sp>
        <p:nvSpPr>
          <p:cNvPr id="139267" name="Rectangle 2"/>
          <p:cNvSpPr>
            <a:spLocks noGrp="1" noRot="1" noChangeAspect="1" noChangeArrowheads="1" noTextEdit="1"/>
          </p:cNvSpPr>
          <p:nvPr>
            <p:ph type="sldImg"/>
          </p:nvPr>
        </p:nvSpPr>
        <p:spPr>
          <a:ln/>
        </p:spPr>
      </p:sp>
      <p:sp>
        <p:nvSpPr>
          <p:cNvPr id="1392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8768574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8344616-62FF-46E4-8159-516F74E4D9F1}" type="slidenum">
              <a:rPr lang="en-US" altLang="en-US" smtClean="0"/>
              <a:pPr/>
              <a:t>71</a:t>
            </a:fld>
            <a:endParaRPr lang="en-US" altLang="en-US" smtClean="0"/>
          </a:p>
        </p:txBody>
      </p:sp>
      <p:sp>
        <p:nvSpPr>
          <p:cNvPr id="141315" name="Rectangle 2"/>
          <p:cNvSpPr>
            <a:spLocks noGrp="1" noRot="1" noChangeAspect="1" noChangeArrowheads="1" noTextEdit="1"/>
          </p:cNvSpPr>
          <p:nvPr>
            <p:ph type="sldImg"/>
          </p:nvPr>
        </p:nvSpPr>
        <p:spPr>
          <a:ln/>
        </p:spPr>
      </p:sp>
      <p:sp>
        <p:nvSpPr>
          <p:cNvPr id="1413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25283197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B99B0C7-5412-4488-B54B-5A02DEB08D23}" type="slidenum">
              <a:rPr lang="en-US" altLang="en-US" smtClean="0"/>
              <a:pPr/>
              <a:t>72</a:t>
            </a:fld>
            <a:endParaRPr lang="en-US" altLang="en-US" smtClean="0"/>
          </a:p>
        </p:txBody>
      </p:sp>
      <p:sp>
        <p:nvSpPr>
          <p:cNvPr id="143363" name="Rectangle 2"/>
          <p:cNvSpPr>
            <a:spLocks noGrp="1" noRot="1" noChangeAspect="1" noChangeArrowheads="1" noTextEdit="1"/>
          </p:cNvSpPr>
          <p:nvPr>
            <p:ph type="sldImg"/>
          </p:nvPr>
        </p:nvSpPr>
        <p:spPr>
          <a:ln/>
        </p:spPr>
      </p:sp>
      <p:sp>
        <p:nvSpPr>
          <p:cNvPr id="1433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79359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86DEA83-B62E-4FBE-A6A0-4C0A05CDB548}" type="slidenum">
              <a:rPr lang="en-US" altLang="en-US" smtClean="0"/>
              <a:pPr/>
              <a:t>73</a:t>
            </a:fld>
            <a:endParaRPr lang="en-US" altLang="en-US" smtClean="0"/>
          </a:p>
        </p:txBody>
      </p:sp>
      <p:sp>
        <p:nvSpPr>
          <p:cNvPr id="145411" name="Rectangle 2"/>
          <p:cNvSpPr>
            <a:spLocks noGrp="1" noRot="1" noChangeAspect="1" noChangeArrowheads="1" noTextEdit="1"/>
          </p:cNvSpPr>
          <p:nvPr>
            <p:ph type="sldImg"/>
          </p:nvPr>
        </p:nvSpPr>
        <p:spPr>
          <a:ln/>
        </p:spPr>
      </p:sp>
      <p:sp>
        <p:nvSpPr>
          <p:cNvPr id="145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21245552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3BC6A9B6-644D-4DF9-805B-0419787DD520}" type="slidenum">
              <a:rPr lang="en-US" altLang="en-US" smtClean="0"/>
              <a:pPr/>
              <a:t>74</a:t>
            </a:fld>
            <a:endParaRPr lang="en-US" altLang="en-US" smtClean="0"/>
          </a:p>
        </p:txBody>
      </p:sp>
      <p:sp>
        <p:nvSpPr>
          <p:cNvPr id="147459" name="Rectangle 2"/>
          <p:cNvSpPr>
            <a:spLocks noGrp="1" noRot="1" noChangeAspect="1" noChangeArrowheads="1" noTextEdit="1"/>
          </p:cNvSpPr>
          <p:nvPr>
            <p:ph type="sldImg"/>
          </p:nvPr>
        </p:nvSpPr>
        <p:spPr>
          <a:ln/>
        </p:spPr>
      </p:sp>
      <p:sp>
        <p:nvSpPr>
          <p:cNvPr id="1474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42749623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33790E3-BFA3-4B25-BAC1-CC25BAA02A92}" type="slidenum">
              <a:rPr lang="en-US" altLang="en-US" smtClean="0"/>
              <a:pPr/>
              <a:t>75</a:t>
            </a:fld>
            <a:endParaRPr lang="en-US" altLang="en-US" smtClean="0"/>
          </a:p>
        </p:txBody>
      </p:sp>
      <p:sp>
        <p:nvSpPr>
          <p:cNvPr id="149507" name="Rectangle 2"/>
          <p:cNvSpPr>
            <a:spLocks noGrp="1" noRot="1" noChangeAspect="1" noChangeArrowheads="1" noTextEdit="1"/>
          </p:cNvSpPr>
          <p:nvPr>
            <p:ph type="sldImg"/>
          </p:nvPr>
        </p:nvSpPr>
        <p:spPr>
          <a:ln/>
        </p:spPr>
      </p:sp>
      <p:sp>
        <p:nvSpPr>
          <p:cNvPr id="1495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13928414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E34BCBF-5AE7-4235-8A00-12DF38038FDB}" type="slidenum">
              <a:rPr lang="en-US" altLang="en-US" smtClean="0"/>
              <a:pPr/>
              <a:t>76</a:t>
            </a:fld>
            <a:endParaRPr lang="en-US" altLang="en-US" smtClean="0"/>
          </a:p>
        </p:txBody>
      </p:sp>
      <p:sp>
        <p:nvSpPr>
          <p:cNvPr id="151555" name="Rectangle 2"/>
          <p:cNvSpPr>
            <a:spLocks noGrp="1" noRot="1" noChangeAspect="1" noChangeArrowheads="1" noTextEdit="1"/>
          </p:cNvSpPr>
          <p:nvPr>
            <p:ph type="sldImg"/>
          </p:nvPr>
        </p:nvSpPr>
        <p:spPr>
          <a:ln/>
        </p:spPr>
      </p:sp>
      <p:sp>
        <p:nvSpPr>
          <p:cNvPr id="1515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115673786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F162AC3E-2883-484A-A264-BC9DC9C41FDA}" type="slidenum">
              <a:rPr lang="en-US" altLang="en-US" smtClean="0"/>
              <a:pPr/>
              <a:t>77</a:t>
            </a:fld>
            <a:endParaRPr lang="en-US" altLang="en-US" smtClean="0"/>
          </a:p>
        </p:txBody>
      </p:sp>
      <p:sp>
        <p:nvSpPr>
          <p:cNvPr id="153603" name="Rectangle 2"/>
          <p:cNvSpPr>
            <a:spLocks noGrp="1" noRot="1" noChangeAspect="1" noChangeArrowheads="1" noTextEdit="1"/>
          </p:cNvSpPr>
          <p:nvPr>
            <p:ph type="sldImg"/>
          </p:nvPr>
        </p:nvSpPr>
        <p:spPr>
          <a:ln/>
        </p:spPr>
      </p:sp>
      <p:sp>
        <p:nvSpPr>
          <p:cNvPr id="153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345190160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709D318-EB7E-409D-961F-950C2B8F5F1D}" type="slidenum">
              <a:rPr lang="en-US" altLang="en-US" smtClean="0"/>
              <a:pPr/>
              <a:t>78</a:t>
            </a:fld>
            <a:endParaRPr lang="en-US" altLang="en-US" smtClean="0"/>
          </a:p>
        </p:txBody>
      </p:sp>
      <p:sp>
        <p:nvSpPr>
          <p:cNvPr id="155651" name="Rectangle 2"/>
          <p:cNvSpPr>
            <a:spLocks noGrp="1" noRot="1" noChangeAspect="1" noChangeArrowheads="1" noTextEdit="1"/>
          </p:cNvSpPr>
          <p:nvPr>
            <p:ph type="sldImg"/>
          </p:nvPr>
        </p:nvSpPr>
        <p:spPr>
          <a:ln/>
        </p:spPr>
      </p:sp>
      <p:sp>
        <p:nvSpPr>
          <p:cNvPr id="1556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Arial" panose="020B0604020202020204" pitchFamily="34" charset="0"/>
            </a:endParaRPr>
          </a:p>
        </p:txBody>
      </p:sp>
    </p:spTree>
    <p:extLst>
      <p:ext uri="{BB962C8B-B14F-4D97-AF65-F5344CB8AC3E}">
        <p14:creationId xmlns:p14="http://schemas.microsoft.com/office/powerpoint/2010/main" val="2262196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25CE7CF6-31BE-4AF7-9FFD-C546B25E23BA}" type="slidenum">
              <a:rPr lang="en-US" altLang="en-US" smtClean="0"/>
              <a:pPr>
                <a:spcBef>
                  <a:spcPct val="0"/>
                </a:spcBef>
              </a:pPr>
              <a:t>21</a:t>
            </a:fld>
            <a:endParaRPr lang="en-US" altLang="en-US" smtClean="0"/>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888127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B4DB167-BCC5-4F3B-AA0D-B5C53B02304D}" type="slidenum">
              <a:rPr lang="en-US" altLang="en-US" smtClean="0"/>
              <a:pPr>
                <a:spcBef>
                  <a:spcPct val="0"/>
                </a:spcBef>
              </a:pPr>
              <a:t>23</a:t>
            </a:fld>
            <a:endParaRPr lang="en-US" altLang="en-US" smtClean="0"/>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1253798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AAFBA69-745E-4683-90AB-F483D90FA2EA}" type="slidenum">
              <a:rPr lang="en-US" altLang="en-US" smtClean="0"/>
              <a:pPr>
                <a:spcBef>
                  <a:spcPct val="0"/>
                </a:spcBef>
              </a:pPr>
              <a:t>24</a:t>
            </a:fld>
            <a:endParaRPr lang="en-US" altLang="en-US" smtClean="0"/>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529808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90B3578-EFC5-41D8-95AD-6137CB1856BC}" type="slidenum">
              <a:rPr lang="en-US" altLang="en-US" smtClean="0"/>
              <a:pPr>
                <a:spcBef>
                  <a:spcPct val="0"/>
                </a:spcBef>
              </a:pPr>
              <a:t>25</a:t>
            </a:fld>
            <a:endParaRPr lang="en-US" altLang="en-US" smtClean="0"/>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26675432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4FD35186-499F-4976-9A9E-29958C46BF56}" type="slidenum">
              <a:rPr lang="en-US" altLang="en-US" smtClean="0"/>
              <a:pPr>
                <a:spcBef>
                  <a:spcPct val="0"/>
                </a:spcBef>
              </a:pPr>
              <a:t>26</a:t>
            </a:fld>
            <a:endParaRPr lang="en-US" altLang="en-US" smtClean="0"/>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xfrm>
            <a:off x="685800" y="4343400"/>
            <a:ext cx="5486400" cy="44005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z="1000" smtClean="0">
              <a:latin typeface="Arial" panose="020B0604020202020204" pitchFamily="34" charset="0"/>
            </a:endParaRPr>
          </a:p>
        </p:txBody>
      </p:sp>
    </p:spTree>
    <p:extLst>
      <p:ext uri="{BB962C8B-B14F-4D97-AF65-F5344CB8AC3E}">
        <p14:creationId xmlns:p14="http://schemas.microsoft.com/office/powerpoint/2010/main" val="3759623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2877388-9003-4A06-BA34-85A18CF484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 xmlns:a16="http://schemas.microsoft.com/office/drawing/2014/main" id="{B46DCDBB-0FEA-4065-94CB-68D9563B93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 xmlns:a16="http://schemas.microsoft.com/office/drawing/2014/main" id="{DBAE3B7E-16A5-469E-9F64-8CACF3F80029}"/>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5" name="Footer Placeholder 4">
            <a:extLst>
              <a:ext uri="{FF2B5EF4-FFF2-40B4-BE49-F238E27FC236}">
                <a16:creationId xmlns="" xmlns:a16="http://schemas.microsoft.com/office/drawing/2014/main" id="{554DA4C2-0DE2-4E14-B36F-DE93A183746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 xmlns:a16="http://schemas.microsoft.com/office/drawing/2014/main" id="{B666C13C-FAF7-4794-A9B1-EF22F02C6CC1}"/>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4020949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51AE4C4-6FE3-483A-92A8-2699C155A018}"/>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 xmlns:a16="http://schemas.microsoft.com/office/drawing/2014/main" id="{E6E823CF-57C8-46EC-8E9A-501530CC53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 xmlns:a16="http://schemas.microsoft.com/office/drawing/2014/main" id="{43B04ED5-C874-438D-A6B2-BBFFA0496FB7}"/>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5" name="Footer Placeholder 4">
            <a:extLst>
              <a:ext uri="{FF2B5EF4-FFF2-40B4-BE49-F238E27FC236}">
                <a16:creationId xmlns="" xmlns:a16="http://schemas.microsoft.com/office/drawing/2014/main" id="{6AFA5A7C-22D5-4EB8-8A78-826F51ADE4A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 xmlns:a16="http://schemas.microsoft.com/office/drawing/2014/main" id="{2B96BA0E-8749-4942-8DC0-CBF82D9C565B}"/>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3875328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109DB447-0207-456D-8CB7-9D0A4435F1D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 xmlns:a16="http://schemas.microsoft.com/office/drawing/2014/main" id="{ECC04F30-84E8-4E87-B26C-9AD92C2A21B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 xmlns:a16="http://schemas.microsoft.com/office/drawing/2014/main" id="{EC38F3D3-408F-4A4D-8120-B9ABDA6E754D}"/>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5" name="Footer Placeholder 4">
            <a:extLst>
              <a:ext uri="{FF2B5EF4-FFF2-40B4-BE49-F238E27FC236}">
                <a16:creationId xmlns="" xmlns:a16="http://schemas.microsoft.com/office/drawing/2014/main" id="{47463C66-4A2F-4584-A16C-660550E23CD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 xmlns:a16="http://schemas.microsoft.com/office/drawing/2014/main" id="{1160264E-B12E-4078-B799-E96F05A23525}"/>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19356565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12192000" cy="9906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304800" y="1371600"/>
            <a:ext cx="11582400" cy="457200"/>
          </a:xfrm>
        </p:spPr>
        <p:txBody>
          <a:bodyPr/>
          <a:lstStyle/>
          <a:p>
            <a:endParaRPr lang="en-US"/>
          </a:p>
        </p:txBody>
      </p:sp>
    </p:spTree>
    <p:extLst>
      <p:ext uri="{BB962C8B-B14F-4D97-AF65-F5344CB8AC3E}">
        <p14:creationId xmlns:p14="http://schemas.microsoft.com/office/powerpoint/2010/main" val="3170409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09600" y="1600201"/>
            <a:ext cx="53848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sldNum" sz="quarter" idx="10"/>
          </p:nvPr>
        </p:nvSpPr>
        <p:spPr/>
        <p:txBody>
          <a:bodyPr/>
          <a:lstStyle>
            <a:lvl1pPr>
              <a:defRPr/>
            </a:lvl1pPr>
          </a:lstStyle>
          <a:p>
            <a:pPr>
              <a:defRPr/>
            </a:pPr>
            <a:r>
              <a:rPr lang="en-US" altLang="en-US"/>
              <a:t>11-</a:t>
            </a:r>
            <a:fld id="{047AC7F3-9821-4AB6-A46D-8A50B53B3448}" type="slidenum">
              <a:rPr lang="en-US" altLang="en-US"/>
              <a:pPr>
                <a:defRPr/>
              </a:pPr>
              <a:t>‹#›</a:t>
            </a:fld>
            <a:endParaRPr lang="en-US" altLang="en-US"/>
          </a:p>
        </p:txBody>
      </p:sp>
    </p:spTree>
    <p:extLst>
      <p:ext uri="{BB962C8B-B14F-4D97-AF65-F5344CB8AC3E}">
        <p14:creationId xmlns:p14="http://schemas.microsoft.com/office/powerpoint/2010/main" val="3546472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1500C-1AE2-4CAE-BFB6-42B352FFB74B}"/>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 xmlns:a16="http://schemas.microsoft.com/office/drawing/2014/main" id="{D626DFD2-944E-4675-AB0E-B4AB9B1786C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 xmlns:a16="http://schemas.microsoft.com/office/drawing/2014/main" id="{36C235CD-7206-405F-AE36-940112BEEED8}"/>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5" name="Footer Placeholder 4">
            <a:extLst>
              <a:ext uri="{FF2B5EF4-FFF2-40B4-BE49-F238E27FC236}">
                <a16:creationId xmlns="" xmlns:a16="http://schemas.microsoft.com/office/drawing/2014/main" id="{907BA028-B2FF-4DF1-AACD-3962031BD5F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 xmlns:a16="http://schemas.microsoft.com/office/drawing/2014/main" id="{36BF89F7-EE5A-42B0-B6D4-E1D01CACCBB2}"/>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1686022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B4C133F-8F30-4752-85BE-C7D623EE5F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 xmlns:a16="http://schemas.microsoft.com/office/drawing/2014/main" id="{8A31A537-4AFA-4928-858E-016E465804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E8C23185-C44B-4F01-BEB5-D985242E6140}"/>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5" name="Footer Placeholder 4">
            <a:extLst>
              <a:ext uri="{FF2B5EF4-FFF2-40B4-BE49-F238E27FC236}">
                <a16:creationId xmlns="" xmlns:a16="http://schemas.microsoft.com/office/drawing/2014/main" id="{10DB1047-19DD-42BB-9F6F-5EAA846AE45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 xmlns:a16="http://schemas.microsoft.com/office/drawing/2014/main" id="{07C469A9-5F2A-4E32-BBCA-34881B91F138}"/>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140444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9DA1A6-C42B-4A0F-A7F0-FDEC03F4CFB4}"/>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 xmlns:a16="http://schemas.microsoft.com/office/drawing/2014/main" id="{8729685C-E811-4B3C-82A4-F3C9918512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 xmlns:a16="http://schemas.microsoft.com/office/drawing/2014/main" id="{8D4A6B4E-411A-493C-A83A-154A0C1605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 xmlns:a16="http://schemas.microsoft.com/office/drawing/2014/main" id="{02504D08-07A8-41BF-8BB1-74B476B16FDE}"/>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6" name="Footer Placeholder 5">
            <a:extLst>
              <a:ext uri="{FF2B5EF4-FFF2-40B4-BE49-F238E27FC236}">
                <a16:creationId xmlns="" xmlns:a16="http://schemas.microsoft.com/office/drawing/2014/main" id="{C0237319-1E6F-4553-8C91-FAF9EBEC4ED9}"/>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 xmlns:a16="http://schemas.microsoft.com/office/drawing/2014/main" id="{4054B3F7-6640-48B9-80DE-02748542E8CA}"/>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537646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99A7827-1E00-46B9-9380-1949DFD5040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 xmlns:a16="http://schemas.microsoft.com/office/drawing/2014/main" id="{AE5F23A5-1A10-4006-AEBB-CF52AA1DC3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D3295614-D94C-4B5E-AF5A-A2D27EC6D4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 xmlns:a16="http://schemas.microsoft.com/office/drawing/2014/main" id="{CEC7C7E4-F8B6-4803-9557-B4D54F4EE9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2832B431-3EB2-4847-9BEE-A0179698C9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 xmlns:a16="http://schemas.microsoft.com/office/drawing/2014/main" id="{B7E4B80C-81C6-4870-9D0E-2782FEFA3EAB}"/>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8" name="Footer Placeholder 7">
            <a:extLst>
              <a:ext uri="{FF2B5EF4-FFF2-40B4-BE49-F238E27FC236}">
                <a16:creationId xmlns="" xmlns:a16="http://schemas.microsoft.com/office/drawing/2014/main" id="{45B97435-7874-4E3C-B9DC-4A6620C92748}"/>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 xmlns:a16="http://schemas.microsoft.com/office/drawing/2014/main" id="{248E4835-826B-4437-9D9E-17F0F9E7777B}"/>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246148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665108D-5122-43D9-B5DD-2B6AC13E781E}"/>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 xmlns:a16="http://schemas.microsoft.com/office/drawing/2014/main" id="{4F536CBB-3081-4AF3-B5D0-58810CBA5CFD}"/>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4" name="Footer Placeholder 3">
            <a:extLst>
              <a:ext uri="{FF2B5EF4-FFF2-40B4-BE49-F238E27FC236}">
                <a16:creationId xmlns="" xmlns:a16="http://schemas.microsoft.com/office/drawing/2014/main" id="{518700B9-2810-4A6F-BB84-2786FC4D9556}"/>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 xmlns:a16="http://schemas.microsoft.com/office/drawing/2014/main" id="{BA3E0C66-003E-45BA-8F82-08D23EFC9FA6}"/>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2991770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C6E7864-1A3B-4956-8224-3DCA1B49730D}"/>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3" name="Footer Placeholder 2">
            <a:extLst>
              <a:ext uri="{FF2B5EF4-FFF2-40B4-BE49-F238E27FC236}">
                <a16:creationId xmlns="" xmlns:a16="http://schemas.microsoft.com/office/drawing/2014/main" id="{88E6649A-88A8-4AC9-817D-0F8AFCB01BAF}"/>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 xmlns:a16="http://schemas.microsoft.com/office/drawing/2014/main" id="{E8A4E8DB-F577-4B67-ACD4-E660470A4B77}"/>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3973151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CC56D2-D61C-4780-A9B0-F4058B56CC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 xmlns:a16="http://schemas.microsoft.com/office/drawing/2014/main" id="{DE7C0B1E-7288-4188-8AA0-65EA667109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 xmlns:a16="http://schemas.microsoft.com/office/drawing/2014/main" id="{451D029E-99EE-4BBE-AAD9-61FE7EC7C3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B08F6D7E-5F84-47CE-9A5E-29B2AFA87B95}"/>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6" name="Footer Placeholder 5">
            <a:extLst>
              <a:ext uri="{FF2B5EF4-FFF2-40B4-BE49-F238E27FC236}">
                <a16:creationId xmlns="" xmlns:a16="http://schemas.microsoft.com/office/drawing/2014/main" id="{2591E41C-066C-47CB-89FE-E044A2409D0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 xmlns:a16="http://schemas.microsoft.com/office/drawing/2014/main" id="{9D0C2B0D-C54C-4D53-8AC5-5F9FADA06D8E}"/>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180868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7ABC6A-865C-4FDE-BAE4-9511263D34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 xmlns:a16="http://schemas.microsoft.com/office/drawing/2014/main" id="{91240A93-8D3F-4FE3-9AB1-DC25756614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 xmlns:a16="http://schemas.microsoft.com/office/drawing/2014/main" id="{C4987C34-825F-4C34-98FA-DA5209EEFB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94550A39-BC7D-40C4-9F51-60BCA6AAD912}"/>
              </a:ext>
            </a:extLst>
          </p:cNvPr>
          <p:cNvSpPr>
            <a:spLocks noGrp="1"/>
          </p:cNvSpPr>
          <p:nvPr>
            <p:ph type="dt" sz="half" idx="10"/>
          </p:nvPr>
        </p:nvSpPr>
        <p:spPr/>
        <p:txBody>
          <a:bodyPr/>
          <a:lstStyle/>
          <a:p>
            <a:fld id="{27D0A19B-3543-4D6B-89A1-DC4577A922A4}" type="datetimeFigureOut">
              <a:rPr lang="en-AU" smtClean="0"/>
              <a:t>18/10/2021</a:t>
            </a:fld>
            <a:endParaRPr lang="en-AU"/>
          </a:p>
        </p:txBody>
      </p:sp>
      <p:sp>
        <p:nvSpPr>
          <p:cNvPr id="6" name="Footer Placeholder 5">
            <a:extLst>
              <a:ext uri="{FF2B5EF4-FFF2-40B4-BE49-F238E27FC236}">
                <a16:creationId xmlns="" xmlns:a16="http://schemas.microsoft.com/office/drawing/2014/main" id="{67ACADD3-F2C7-4080-9CE2-0A6568DFBC3A}"/>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 xmlns:a16="http://schemas.microsoft.com/office/drawing/2014/main" id="{3E95AB1C-E9F5-4129-BFF9-EB6FDD12036D}"/>
              </a:ext>
            </a:extLst>
          </p:cNvPr>
          <p:cNvSpPr>
            <a:spLocks noGrp="1"/>
          </p:cNvSpPr>
          <p:nvPr>
            <p:ph type="sldNum" sz="quarter" idx="12"/>
          </p:nvPr>
        </p:nvSpPr>
        <p:spPr/>
        <p:txBody>
          <a:bodyPr/>
          <a:lstStyle/>
          <a:p>
            <a:fld id="{D5F27BD9-8AF2-4750-A268-D9BED35DE276}" type="slidenum">
              <a:rPr lang="en-AU" smtClean="0"/>
              <a:t>‹#›</a:t>
            </a:fld>
            <a:endParaRPr lang="en-AU"/>
          </a:p>
        </p:txBody>
      </p:sp>
    </p:spTree>
    <p:extLst>
      <p:ext uri="{BB962C8B-B14F-4D97-AF65-F5344CB8AC3E}">
        <p14:creationId xmlns:p14="http://schemas.microsoft.com/office/powerpoint/2010/main" val="3857056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B6E09D2E-1670-4F05-B050-FBFFF650CD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 xmlns:a16="http://schemas.microsoft.com/office/drawing/2014/main" id="{93522962-0EAA-4D23-9FA1-816D0B1E19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 xmlns:a16="http://schemas.microsoft.com/office/drawing/2014/main" id="{9438B5BE-C6E0-4882-8495-B17ABF19C7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D0A19B-3543-4D6B-89A1-DC4577A922A4}" type="datetimeFigureOut">
              <a:rPr lang="en-AU" smtClean="0"/>
              <a:t>18/10/2021</a:t>
            </a:fld>
            <a:endParaRPr lang="en-AU"/>
          </a:p>
        </p:txBody>
      </p:sp>
      <p:sp>
        <p:nvSpPr>
          <p:cNvPr id="5" name="Footer Placeholder 4">
            <a:extLst>
              <a:ext uri="{FF2B5EF4-FFF2-40B4-BE49-F238E27FC236}">
                <a16:creationId xmlns="" xmlns:a16="http://schemas.microsoft.com/office/drawing/2014/main" id="{D13C0BE6-14DD-4C16-BD43-86D47B911A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 xmlns:a16="http://schemas.microsoft.com/office/drawing/2014/main" id="{8F89136E-A913-426D-8C27-16048DE7C4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F27BD9-8AF2-4750-A268-D9BED35DE276}" type="slidenum">
              <a:rPr lang="en-AU" smtClean="0"/>
              <a:t>‹#›</a:t>
            </a:fld>
            <a:endParaRPr lang="en-AU"/>
          </a:p>
        </p:txBody>
      </p:sp>
    </p:spTree>
    <p:extLst>
      <p:ext uri="{BB962C8B-B14F-4D97-AF65-F5344CB8AC3E}">
        <p14:creationId xmlns:p14="http://schemas.microsoft.com/office/powerpoint/2010/main" val="25540448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15.jpe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22.jpe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22.jpeg"/></Relationships>
</file>

<file path=ppt/slides/_rels/slide7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9.jpeg"/></Relationships>
</file>

<file path=ppt/slides/_rels/slide7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32.jpeg"/></Relationships>
</file>

<file path=ppt/slides/_rels/slide7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47.xml"/><Relationship Id="rId1" Type="http://schemas.openxmlformats.org/officeDocument/2006/relationships/slideLayout" Target="../slideLayouts/slideLayout4.xml"/><Relationship Id="rId4" Type="http://schemas.openxmlformats.org/officeDocument/2006/relationships/image" Target="../media/image34.jpeg"/></Relationships>
</file>

<file path=ppt/slides/_rels/slide7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48.xml"/><Relationship Id="rId1" Type="http://schemas.openxmlformats.org/officeDocument/2006/relationships/slideLayout" Target="../slideLayouts/slideLayout4.xml"/><Relationship Id="rId4" Type="http://schemas.openxmlformats.org/officeDocument/2006/relationships/image" Target="../media/image34.jpeg"/></Relationships>
</file>

<file path=ppt/slides/_rels/slide7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7342736-C518-4038-87E6-13237E783FFF}"/>
              </a:ext>
            </a:extLst>
          </p:cNvPr>
          <p:cNvSpPr>
            <a:spLocks noGrp="1"/>
          </p:cNvSpPr>
          <p:nvPr>
            <p:ph type="ctrTitle"/>
          </p:nvPr>
        </p:nvSpPr>
        <p:spPr/>
        <p:txBody>
          <a:bodyPr/>
          <a:lstStyle/>
          <a:p>
            <a:r>
              <a:rPr lang="en-AU" dirty="0" smtClean="0">
                <a:latin typeface="Times New Roman" panose="02020603050405020304" pitchFamily="18" charset="0"/>
                <a:cs typeface="Times New Roman" panose="02020603050405020304" pitchFamily="18" charset="0"/>
              </a:rPr>
              <a:t>UNIT 3</a:t>
            </a:r>
            <a:endParaRPr lang="en-AU"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 xmlns:a16="http://schemas.microsoft.com/office/drawing/2014/main" id="{C7901355-AFD1-42CC-9D00-577AAC864A66}"/>
              </a:ext>
            </a:extLst>
          </p:cNvPr>
          <p:cNvSpPr>
            <a:spLocks noGrp="1"/>
          </p:cNvSpPr>
          <p:nvPr>
            <p:ph type="subTitle" idx="1"/>
          </p:nvPr>
        </p:nvSpPr>
        <p:spPr/>
        <p:txBody>
          <a:bodyPr>
            <a:normAutofit/>
          </a:bodyPr>
          <a:lstStyle/>
          <a:p>
            <a:r>
              <a:rPr lang="en-AU" sz="4400" dirty="0" smtClean="0">
                <a:latin typeface="Times New Roman" panose="02020603050405020304" pitchFamily="18" charset="0"/>
                <a:cs typeface="Times New Roman" panose="02020603050405020304" pitchFamily="18" charset="0"/>
              </a:rPr>
              <a:t>Scale and Measurement</a:t>
            </a:r>
            <a:endParaRPr lang="en-AU"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68792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22" name="Rectangle 2"/>
          <p:cNvSpPr>
            <a:spLocks noGrp="1" noChangeArrowheads="1"/>
          </p:cNvSpPr>
          <p:nvPr>
            <p:ph type="title"/>
          </p:nvPr>
        </p:nvSpPr>
        <p:spPr/>
        <p:txBody>
          <a:bodyPr/>
          <a:lstStyle/>
          <a:p>
            <a:r>
              <a:rPr lang="en-US" dirty="0">
                <a:latin typeface="Baskerville Old Face" pitchFamily="18" charset="0"/>
              </a:rPr>
              <a:t>Ordinal Level of Measurement</a:t>
            </a:r>
          </a:p>
        </p:txBody>
      </p:sp>
      <p:sp>
        <p:nvSpPr>
          <p:cNvPr id="645123" name="Rectangle 3"/>
          <p:cNvSpPr>
            <a:spLocks noChangeArrowheads="1"/>
          </p:cNvSpPr>
          <p:nvPr/>
        </p:nvSpPr>
        <p:spPr bwMode="auto">
          <a:xfrm>
            <a:off x="209550" y="1447800"/>
            <a:ext cx="10839450" cy="914400"/>
          </a:xfrm>
          <a:prstGeom prst="rect">
            <a:avLst/>
          </a:prstGeom>
          <a:noFill/>
          <a:ln w="9525">
            <a:noFill/>
            <a:miter lim="800000"/>
            <a:headEnd/>
            <a:tailEnd/>
          </a:ln>
          <a:effectLst/>
        </p:spPr>
        <p:txBody>
          <a:bodyPr/>
          <a:lstStyle/>
          <a:p>
            <a:pPr>
              <a:lnSpc>
                <a:spcPct val="90000"/>
              </a:lnSpc>
              <a:spcBef>
                <a:spcPct val="20000"/>
              </a:spcBef>
              <a:buClr>
                <a:schemeClr val="tx2"/>
              </a:buClr>
              <a:buSzPct val="75000"/>
              <a:buFont typeface="Wingdings" pitchFamily="2" charset="2"/>
              <a:buNone/>
            </a:pPr>
            <a:r>
              <a:rPr lang="en-US" sz="2800" dirty="0">
                <a:latin typeface="Times New Roman" pitchFamily="18" charset="0"/>
                <a:cs typeface="Times New Roman" pitchFamily="18" charset="0"/>
              </a:rPr>
              <a:t>Data at the </a:t>
            </a:r>
            <a:r>
              <a:rPr lang="en-US" sz="2800" b="1" dirty="0">
                <a:solidFill>
                  <a:schemeClr val="folHlink"/>
                </a:solidFill>
                <a:latin typeface="Times New Roman" pitchFamily="18" charset="0"/>
                <a:cs typeface="Times New Roman" pitchFamily="18" charset="0"/>
              </a:rPr>
              <a:t>ordinal</a:t>
            </a:r>
            <a:r>
              <a:rPr lang="en-US" sz="2800" dirty="0">
                <a:latin typeface="Times New Roman" pitchFamily="18" charset="0"/>
                <a:cs typeface="Times New Roman" pitchFamily="18" charset="0"/>
              </a:rPr>
              <a:t> </a:t>
            </a:r>
            <a:r>
              <a:rPr lang="en-US" sz="2800" b="1" dirty="0">
                <a:solidFill>
                  <a:schemeClr val="folHlink"/>
                </a:solidFill>
                <a:latin typeface="Times New Roman" pitchFamily="18" charset="0"/>
                <a:cs typeface="Times New Roman" pitchFamily="18" charset="0"/>
              </a:rPr>
              <a:t>level of measurement </a:t>
            </a:r>
            <a:r>
              <a:rPr lang="en-US" sz="2800" dirty="0">
                <a:latin typeface="Times New Roman" pitchFamily="18" charset="0"/>
                <a:cs typeface="Times New Roman" pitchFamily="18" charset="0"/>
              </a:rPr>
              <a:t>are qualitative or quantitative.</a:t>
            </a:r>
            <a:endParaRPr lang="en-US" sz="2800" b="1" dirty="0">
              <a:solidFill>
                <a:schemeClr val="folHlink"/>
              </a:solidFill>
              <a:latin typeface="Times New Roman" pitchFamily="18" charset="0"/>
              <a:cs typeface="Times New Roman" pitchFamily="18" charset="0"/>
            </a:endParaRPr>
          </a:p>
        </p:txBody>
      </p:sp>
      <p:sp>
        <p:nvSpPr>
          <p:cNvPr id="645124" name="Text Box 4"/>
          <p:cNvSpPr txBox="1">
            <a:spLocks noChangeArrowheads="1"/>
          </p:cNvSpPr>
          <p:nvPr/>
        </p:nvSpPr>
        <p:spPr bwMode="auto">
          <a:xfrm>
            <a:off x="2438400" y="2706469"/>
            <a:ext cx="2438400" cy="646331"/>
          </a:xfrm>
          <a:prstGeom prst="rect">
            <a:avLst/>
          </a:prstGeom>
          <a:solidFill>
            <a:schemeClr val="accent2">
              <a:alpha val="70000"/>
            </a:schemeClr>
          </a:solidFill>
          <a:ln w="9525" algn="ctr">
            <a:solidFill>
              <a:schemeClr val="tx1"/>
            </a:solidFill>
            <a:miter lim="800000"/>
            <a:headEnd/>
            <a:tailEnd/>
          </a:ln>
          <a:effectLst/>
        </p:spPr>
        <p:txBody>
          <a:bodyPr>
            <a:spAutoFit/>
          </a:bodyPr>
          <a:lstStyle/>
          <a:p>
            <a:pPr algn="ctr"/>
            <a:r>
              <a:rPr lang="en-US" dirty="0">
                <a:latin typeface="Times New Roman" pitchFamily="18" charset="0"/>
                <a:cs typeface="Times New Roman" pitchFamily="18" charset="0"/>
              </a:rPr>
              <a:t>Levels                 of      Measurement</a:t>
            </a:r>
          </a:p>
        </p:txBody>
      </p:sp>
      <p:sp>
        <p:nvSpPr>
          <p:cNvPr id="645127" name="Text Box 7"/>
          <p:cNvSpPr txBox="1">
            <a:spLocks noChangeArrowheads="1"/>
          </p:cNvSpPr>
          <p:nvPr/>
        </p:nvSpPr>
        <p:spPr bwMode="auto">
          <a:xfrm>
            <a:off x="5892800" y="3322639"/>
            <a:ext cx="3937000" cy="646331"/>
          </a:xfrm>
          <a:prstGeom prst="rect">
            <a:avLst/>
          </a:prstGeom>
          <a:noFill/>
          <a:ln w="9525" algn="ctr">
            <a:noFill/>
            <a:miter lim="800000"/>
            <a:headEnd/>
            <a:tailEnd/>
          </a:ln>
          <a:effectLst/>
        </p:spPr>
        <p:txBody>
          <a:bodyPr>
            <a:spAutoFit/>
          </a:bodyPr>
          <a:lstStyle/>
          <a:p>
            <a:r>
              <a:rPr lang="en-US">
                <a:latin typeface="Times New Roman" pitchFamily="18" charset="0"/>
                <a:cs typeface="Times New Roman" pitchFamily="18" charset="0"/>
              </a:rPr>
              <a:t>Arranged in order, but differences between data entries are not meaningful.</a:t>
            </a:r>
          </a:p>
        </p:txBody>
      </p:sp>
      <p:sp>
        <p:nvSpPr>
          <p:cNvPr id="645128" name="Text Box 8"/>
          <p:cNvSpPr txBox="1">
            <a:spLocks noChangeArrowheads="1"/>
          </p:cNvSpPr>
          <p:nvPr/>
        </p:nvSpPr>
        <p:spPr bwMode="auto">
          <a:xfrm>
            <a:off x="2590800" y="4756150"/>
            <a:ext cx="2286000" cy="923330"/>
          </a:xfrm>
          <a:prstGeom prst="rect">
            <a:avLst/>
          </a:prstGeom>
          <a:noFill/>
          <a:ln w="38100" algn="ctr">
            <a:solidFill>
              <a:schemeClr val="folHlink"/>
            </a:solidFill>
            <a:miter lim="800000"/>
            <a:headEnd/>
            <a:tailEnd/>
          </a:ln>
          <a:effectLst/>
        </p:spPr>
        <p:txBody>
          <a:bodyPr>
            <a:spAutoFit/>
          </a:bodyPr>
          <a:lstStyle/>
          <a:p>
            <a:pPr algn="ctr"/>
            <a:r>
              <a:rPr lang="en-US">
                <a:latin typeface="Times New Roman" pitchFamily="18" charset="0"/>
                <a:cs typeface="Times New Roman" pitchFamily="18" charset="0"/>
              </a:rPr>
              <a:t>Class standings: freshman, sophomore, junior, senior</a:t>
            </a:r>
          </a:p>
        </p:txBody>
      </p:sp>
      <p:sp>
        <p:nvSpPr>
          <p:cNvPr id="645129" name="Text Box 9"/>
          <p:cNvSpPr txBox="1">
            <a:spLocks noChangeArrowheads="1"/>
          </p:cNvSpPr>
          <p:nvPr/>
        </p:nvSpPr>
        <p:spPr bwMode="auto">
          <a:xfrm>
            <a:off x="5181600" y="4756151"/>
            <a:ext cx="2286000" cy="646331"/>
          </a:xfrm>
          <a:prstGeom prst="rect">
            <a:avLst/>
          </a:prstGeom>
          <a:noFill/>
          <a:ln w="38100" algn="ctr">
            <a:solidFill>
              <a:schemeClr val="hlink"/>
            </a:solidFill>
            <a:miter lim="800000"/>
            <a:headEnd/>
            <a:tailEnd/>
          </a:ln>
          <a:effectLst/>
        </p:spPr>
        <p:txBody>
          <a:bodyPr>
            <a:spAutoFit/>
          </a:bodyPr>
          <a:lstStyle/>
          <a:p>
            <a:pPr algn="ctr"/>
            <a:r>
              <a:rPr lang="en-US">
                <a:latin typeface="Times New Roman" pitchFamily="18" charset="0"/>
                <a:cs typeface="Times New Roman" pitchFamily="18" charset="0"/>
              </a:rPr>
              <a:t>Numbers on the back of each player’s shirt</a:t>
            </a:r>
          </a:p>
        </p:txBody>
      </p:sp>
      <p:sp>
        <p:nvSpPr>
          <p:cNvPr id="645131" name="Rectangle 11"/>
          <p:cNvSpPr>
            <a:spLocks noChangeArrowheads="1"/>
          </p:cNvSpPr>
          <p:nvPr/>
        </p:nvSpPr>
        <p:spPr bwMode="auto">
          <a:xfrm>
            <a:off x="5916613" y="2833688"/>
            <a:ext cx="2392362" cy="519112"/>
          </a:xfrm>
          <a:prstGeom prst="rect">
            <a:avLst/>
          </a:prstGeom>
          <a:noFill/>
          <a:ln w="9525" algn="ctr">
            <a:noFill/>
            <a:miter lim="800000"/>
            <a:headEnd/>
            <a:tailEnd/>
          </a:ln>
          <a:effectLst/>
        </p:spPr>
        <p:txBody>
          <a:bodyPr>
            <a:spAutoFit/>
          </a:bodyPr>
          <a:lstStyle/>
          <a:p>
            <a:r>
              <a:rPr lang="en-US" sz="2800" b="1">
                <a:latin typeface="Times New Roman" pitchFamily="18" charset="0"/>
                <a:cs typeface="Times New Roman" pitchFamily="18" charset="0"/>
              </a:rPr>
              <a:t>Ordinal</a:t>
            </a:r>
          </a:p>
        </p:txBody>
      </p:sp>
      <p:sp>
        <p:nvSpPr>
          <p:cNvPr id="645132" name="Line 12"/>
          <p:cNvSpPr>
            <a:spLocks noChangeShapeType="1"/>
          </p:cNvSpPr>
          <p:nvPr/>
        </p:nvSpPr>
        <p:spPr bwMode="auto">
          <a:xfrm>
            <a:off x="4876800" y="3127375"/>
            <a:ext cx="990600" cy="0"/>
          </a:xfrm>
          <a:prstGeom prst="line">
            <a:avLst/>
          </a:prstGeom>
          <a:noFill/>
          <a:ln w="9525">
            <a:solidFill>
              <a:schemeClr val="tx1"/>
            </a:solidFill>
            <a:round/>
            <a:headEnd/>
            <a:tailEnd type="triangle" w="med" len="med"/>
          </a:ln>
          <a:effectLst/>
        </p:spPr>
        <p:txBody>
          <a:bodyPr>
            <a:spAutoFit/>
          </a:bodyPr>
          <a:lstStyle/>
          <a:p>
            <a:endParaRPr lang="en-US">
              <a:latin typeface="Times New Roman" pitchFamily="18" charset="0"/>
              <a:cs typeface="Times New Roman" pitchFamily="18" charset="0"/>
            </a:endParaRPr>
          </a:p>
        </p:txBody>
      </p:sp>
      <p:sp>
        <p:nvSpPr>
          <p:cNvPr id="645133" name="Text Box 13"/>
          <p:cNvSpPr txBox="1">
            <a:spLocks noChangeArrowheads="1"/>
          </p:cNvSpPr>
          <p:nvPr/>
        </p:nvSpPr>
        <p:spPr bwMode="auto">
          <a:xfrm>
            <a:off x="7772400" y="4756151"/>
            <a:ext cx="2133600" cy="646331"/>
          </a:xfrm>
          <a:prstGeom prst="rect">
            <a:avLst/>
          </a:prstGeom>
          <a:noFill/>
          <a:ln w="38100" algn="ctr">
            <a:solidFill>
              <a:schemeClr val="accent1"/>
            </a:solidFill>
            <a:miter lim="800000"/>
            <a:headEnd/>
            <a:tailEnd/>
          </a:ln>
          <a:effectLst/>
        </p:spPr>
        <p:txBody>
          <a:bodyPr>
            <a:spAutoFit/>
          </a:bodyPr>
          <a:lstStyle/>
          <a:p>
            <a:pPr algn="ctr"/>
            <a:r>
              <a:rPr lang="en-US">
                <a:latin typeface="Times New Roman" pitchFamily="18" charset="0"/>
                <a:cs typeface="Times New Roman" pitchFamily="18" charset="0"/>
              </a:rPr>
              <a:t>Top 50 songs played on the radio</a:t>
            </a:r>
          </a:p>
        </p:txBody>
      </p:sp>
    </p:spTree>
    <p:extLst>
      <p:ext uri="{BB962C8B-B14F-4D97-AF65-F5344CB8AC3E}">
        <p14:creationId xmlns:p14="http://schemas.microsoft.com/office/powerpoint/2010/main" val="319273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5127"/>
                                        </p:tgtEl>
                                        <p:attrNameLst>
                                          <p:attrName>style.visibility</p:attrName>
                                        </p:attrNameLst>
                                      </p:cBhvr>
                                      <p:to>
                                        <p:strVal val="visible"/>
                                      </p:to>
                                    </p:set>
                                    <p:animEffect transition="in" filter="wipe(left)">
                                      <p:cBhvr>
                                        <p:cTn id="7" dur="1000"/>
                                        <p:tgtEl>
                                          <p:spTgt spid="64512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645128"/>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500"/>
                                  </p:stCondLst>
                                  <p:childTnLst>
                                    <p:set>
                                      <p:cBhvr>
                                        <p:cTn id="14" dur="1" fill="hold">
                                          <p:stCondLst>
                                            <p:cond delay="0"/>
                                          </p:stCondLst>
                                        </p:cTn>
                                        <p:tgtEl>
                                          <p:spTgt spid="645129"/>
                                        </p:tgtEl>
                                        <p:attrNameLst>
                                          <p:attrName>style.visibility</p:attrName>
                                        </p:attrNameLst>
                                      </p:cBhvr>
                                      <p:to>
                                        <p:strVal val="visible"/>
                                      </p:to>
                                    </p:set>
                                  </p:childTnLst>
                                </p:cTn>
                              </p:par>
                            </p:childTnLst>
                          </p:cTn>
                        </p:par>
                        <p:par>
                          <p:cTn id="15" fill="hold">
                            <p:stCondLst>
                              <p:cond delay="500"/>
                            </p:stCondLst>
                            <p:childTnLst>
                              <p:par>
                                <p:cTn id="16" presetID="1" presetClass="entr" presetSubtype="0" fill="hold" grpId="0" nodeType="afterEffect">
                                  <p:stCondLst>
                                    <p:cond delay="500"/>
                                  </p:stCondLst>
                                  <p:childTnLst>
                                    <p:set>
                                      <p:cBhvr>
                                        <p:cTn id="17" dur="1" fill="hold">
                                          <p:stCondLst>
                                            <p:cond delay="0"/>
                                          </p:stCondLst>
                                        </p:cTn>
                                        <p:tgtEl>
                                          <p:spTgt spid="6451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5127" grpId="0"/>
      <p:bldP spid="645128" grpId="0" animBg="1"/>
      <p:bldP spid="645129" grpId="0" animBg="1"/>
      <p:bldP spid="64513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4" name="Picture 2" descr="C:\Users\M P Singh\Downloads\ordinal-data.png"/>
          <p:cNvPicPr>
            <a:picLocks noChangeAspect="1" noChangeArrowheads="1"/>
          </p:cNvPicPr>
          <p:nvPr/>
        </p:nvPicPr>
        <p:blipFill>
          <a:blip r:embed="rId2" cstate="print"/>
          <a:srcRect/>
          <a:stretch>
            <a:fillRect/>
          </a:stretch>
        </p:blipFill>
        <p:spPr bwMode="auto">
          <a:xfrm>
            <a:off x="2080260" y="228600"/>
            <a:ext cx="8206740" cy="6248400"/>
          </a:xfrm>
          <a:prstGeom prst="rect">
            <a:avLst/>
          </a:prstGeom>
          <a:noFill/>
        </p:spPr>
      </p:pic>
    </p:spTree>
    <p:extLst>
      <p:ext uri="{BB962C8B-B14F-4D97-AF65-F5344CB8AC3E}">
        <p14:creationId xmlns:p14="http://schemas.microsoft.com/office/powerpoint/2010/main" val="23226132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6146" name="Rectangle 2"/>
          <p:cNvSpPr>
            <a:spLocks noGrp="1" noChangeArrowheads="1"/>
          </p:cNvSpPr>
          <p:nvPr>
            <p:ph type="title"/>
          </p:nvPr>
        </p:nvSpPr>
        <p:spPr/>
        <p:txBody>
          <a:bodyPr/>
          <a:lstStyle/>
          <a:p>
            <a:r>
              <a:rPr lang="en-US">
                <a:latin typeface="Baskerville Old Face" pitchFamily="18" charset="0"/>
              </a:rPr>
              <a:t>Interval Level of Measurement</a:t>
            </a:r>
          </a:p>
        </p:txBody>
      </p:sp>
      <p:sp>
        <p:nvSpPr>
          <p:cNvPr id="646147" name="Rectangle 3"/>
          <p:cNvSpPr>
            <a:spLocks noChangeArrowheads="1"/>
          </p:cNvSpPr>
          <p:nvPr/>
        </p:nvSpPr>
        <p:spPr bwMode="auto">
          <a:xfrm>
            <a:off x="209550" y="1352550"/>
            <a:ext cx="11772900" cy="914400"/>
          </a:xfrm>
          <a:prstGeom prst="rect">
            <a:avLst/>
          </a:prstGeom>
          <a:noFill/>
          <a:ln w="9525">
            <a:noFill/>
            <a:miter lim="800000"/>
            <a:headEnd/>
            <a:tailEnd/>
          </a:ln>
          <a:effectLst/>
        </p:spPr>
        <p:txBody>
          <a:bodyPr/>
          <a:lstStyle/>
          <a:p>
            <a:pPr algn="just">
              <a:lnSpc>
                <a:spcPct val="90000"/>
              </a:lnSpc>
              <a:spcBef>
                <a:spcPct val="20000"/>
              </a:spcBef>
              <a:buClr>
                <a:schemeClr val="tx2"/>
              </a:buClr>
              <a:buSzPct val="75000"/>
              <a:buFont typeface="Wingdings" pitchFamily="2" charset="2"/>
              <a:buNone/>
            </a:pPr>
            <a:r>
              <a:rPr lang="en-US" sz="2800" dirty="0">
                <a:latin typeface="Times New Roman" pitchFamily="18" charset="0"/>
                <a:cs typeface="Times New Roman" pitchFamily="18" charset="0"/>
              </a:rPr>
              <a:t>Data at the </a:t>
            </a:r>
            <a:r>
              <a:rPr lang="en-US" sz="2800" b="1" dirty="0">
                <a:solidFill>
                  <a:schemeClr val="folHlink"/>
                </a:solidFill>
                <a:latin typeface="Times New Roman" pitchFamily="18" charset="0"/>
                <a:cs typeface="Times New Roman" pitchFamily="18" charset="0"/>
              </a:rPr>
              <a:t>interval</a:t>
            </a:r>
            <a:r>
              <a:rPr lang="en-US" sz="2800" dirty="0">
                <a:latin typeface="Times New Roman" pitchFamily="18" charset="0"/>
                <a:cs typeface="Times New Roman" pitchFamily="18" charset="0"/>
              </a:rPr>
              <a:t> </a:t>
            </a:r>
            <a:r>
              <a:rPr lang="en-US" sz="2800" b="1" dirty="0">
                <a:solidFill>
                  <a:schemeClr val="folHlink"/>
                </a:solidFill>
                <a:latin typeface="Times New Roman" pitchFamily="18" charset="0"/>
                <a:cs typeface="Times New Roman" pitchFamily="18" charset="0"/>
              </a:rPr>
              <a:t>level of measurement </a:t>
            </a:r>
            <a:r>
              <a:rPr lang="en-US" sz="2800" dirty="0">
                <a:latin typeface="Times New Roman" pitchFamily="18" charset="0"/>
                <a:cs typeface="Times New Roman" pitchFamily="18" charset="0"/>
              </a:rPr>
              <a:t>are quantitative.  A zero entry simply represents a position on a scale; the entry is not an inherent zero.</a:t>
            </a:r>
            <a:endParaRPr lang="en-US" sz="2800" b="1" dirty="0">
              <a:solidFill>
                <a:schemeClr val="folHlink"/>
              </a:solidFill>
              <a:latin typeface="Times New Roman" pitchFamily="18" charset="0"/>
              <a:cs typeface="Times New Roman" pitchFamily="18" charset="0"/>
            </a:endParaRPr>
          </a:p>
        </p:txBody>
      </p:sp>
      <p:sp>
        <p:nvSpPr>
          <p:cNvPr id="646148" name="Text Box 4"/>
          <p:cNvSpPr txBox="1">
            <a:spLocks noChangeArrowheads="1"/>
          </p:cNvSpPr>
          <p:nvPr/>
        </p:nvSpPr>
        <p:spPr bwMode="auto">
          <a:xfrm>
            <a:off x="2306638" y="3087469"/>
            <a:ext cx="2438400" cy="646331"/>
          </a:xfrm>
          <a:prstGeom prst="rect">
            <a:avLst/>
          </a:prstGeom>
          <a:solidFill>
            <a:schemeClr val="accent2">
              <a:alpha val="70000"/>
            </a:schemeClr>
          </a:solidFill>
          <a:ln w="9525" algn="ctr">
            <a:solidFill>
              <a:schemeClr val="tx1"/>
            </a:solidFill>
            <a:miter lim="800000"/>
            <a:headEnd/>
            <a:tailEnd/>
          </a:ln>
          <a:effectLst/>
        </p:spPr>
        <p:txBody>
          <a:bodyPr>
            <a:spAutoFit/>
          </a:bodyPr>
          <a:lstStyle/>
          <a:p>
            <a:pPr algn="ctr"/>
            <a:r>
              <a:rPr lang="en-US" dirty="0">
                <a:latin typeface="Times New Roman" pitchFamily="18" charset="0"/>
                <a:cs typeface="Times New Roman" pitchFamily="18" charset="0"/>
              </a:rPr>
              <a:t>Levels                 of      Measurement</a:t>
            </a:r>
          </a:p>
        </p:txBody>
      </p:sp>
      <p:sp>
        <p:nvSpPr>
          <p:cNvPr id="646149" name="Text Box 5"/>
          <p:cNvSpPr txBox="1">
            <a:spLocks noChangeArrowheads="1"/>
          </p:cNvSpPr>
          <p:nvPr/>
        </p:nvSpPr>
        <p:spPr bwMode="auto">
          <a:xfrm>
            <a:off x="5924550" y="3644901"/>
            <a:ext cx="4775200" cy="646331"/>
          </a:xfrm>
          <a:prstGeom prst="rect">
            <a:avLst/>
          </a:prstGeom>
          <a:noFill/>
          <a:ln w="9525" algn="ctr">
            <a:noFill/>
            <a:miter lim="800000"/>
            <a:headEnd/>
            <a:tailEnd/>
          </a:ln>
          <a:effectLst/>
        </p:spPr>
        <p:txBody>
          <a:bodyPr>
            <a:spAutoFit/>
          </a:bodyPr>
          <a:lstStyle/>
          <a:p>
            <a:r>
              <a:rPr lang="en-US"/>
              <a:t>Arranged in order, the differences between data entries can be calculated.</a:t>
            </a:r>
          </a:p>
        </p:txBody>
      </p:sp>
      <p:sp>
        <p:nvSpPr>
          <p:cNvPr id="646151" name="Text Box 7"/>
          <p:cNvSpPr txBox="1">
            <a:spLocks noChangeArrowheads="1"/>
          </p:cNvSpPr>
          <p:nvPr/>
        </p:nvSpPr>
        <p:spPr bwMode="auto">
          <a:xfrm>
            <a:off x="5181600" y="4756150"/>
            <a:ext cx="2286000" cy="369332"/>
          </a:xfrm>
          <a:prstGeom prst="rect">
            <a:avLst/>
          </a:prstGeom>
          <a:noFill/>
          <a:ln w="38100" algn="ctr">
            <a:solidFill>
              <a:schemeClr val="hlink"/>
            </a:solidFill>
            <a:miter lim="800000"/>
            <a:headEnd/>
            <a:tailEnd/>
          </a:ln>
          <a:effectLst/>
        </p:spPr>
        <p:txBody>
          <a:bodyPr>
            <a:spAutoFit/>
          </a:bodyPr>
          <a:lstStyle/>
          <a:p>
            <a:pPr algn="ctr"/>
            <a:r>
              <a:rPr lang="en-US">
                <a:latin typeface="Times New Roman" pitchFamily="18" charset="0"/>
                <a:cs typeface="Times New Roman" pitchFamily="18" charset="0"/>
              </a:rPr>
              <a:t>Years on a timeline</a:t>
            </a:r>
          </a:p>
        </p:txBody>
      </p:sp>
      <p:sp>
        <p:nvSpPr>
          <p:cNvPr id="646152" name="Rectangle 8"/>
          <p:cNvSpPr>
            <a:spLocks noChangeArrowheads="1"/>
          </p:cNvSpPr>
          <p:nvPr/>
        </p:nvSpPr>
        <p:spPr bwMode="auto">
          <a:xfrm>
            <a:off x="5916613" y="3214688"/>
            <a:ext cx="2392362" cy="519112"/>
          </a:xfrm>
          <a:prstGeom prst="rect">
            <a:avLst/>
          </a:prstGeom>
          <a:noFill/>
          <a:ln w="9525" algn="ctr">
            <a:noFill/>
            <a:miter lim="800000"/>
            <a:headEnd/>
            <a:tailEnd/>
          </a:ln>
          <a:effectLst/>
        </p:spPr>
        <p:txBody>
          <a:bodyPr>
            <a:spAutoFit/>
          </a:bodyPr>
          <a:lstStyle/>
          <a:p>
            <a:r>
              <a:rPr lang="en-US" sz="2800" b="1">
                <a:latin typeface="Times New Roman" pitchFamily="18" charset="0"/>
                <a:cs typeface="Times New Roman" pitchFamily="18" charset="0"/>
              </a:rPr>
              <a:t>Interval</a:t>
            </a:r>
          </a:p>
        </p:txBody>
      </p:sp>
      <p:sp>
        <p:nvSpPr>
          <p:cNvPr id="646153" name="Line 9"/>
          <p:cNvSpPr>
            <a:spLocks noChangeShapeType="1"/>
          </p:cNvSpPr>
          <p:nvPr/>
        </p:nvSpPr>
        <p:spPr bwMode="auto">
          <a:xfrm>
            <a:off x="4876800" y="3508375"/>
            <a:ext cx="990600" cy="0"/>
          </a:xfrm>
          <a:prstGeom prst="line">
            <a:avLst/>
          </a:prstGeom>
          <a:noFill/>
          <a:ln w="9525">
            <a:solidFill>
              <a:schemeClr val="tx1"/>
            </a:solidFill>
            <a:round/>
            <a:headEnd/>
            <a:tailEnd type="triangle" w="med" len="med"/>
          </a:ln>
          <a:effectLst/>
        </p:spPr>
        <p:txBody>
          <a:bodyPr>
            <a:spAutoFit/>
          </a:bodyPr>
          <a:lstStyle/>
          <a:p>
            <a:endParaRPr lang="en-US">
              <a:latin typeface="Times New Roman" pitchFamily="18" charset="0"/>
              <a:cs typeface="Times New Roman" pitchFamily="18" charset="0"/>
            </a:endParaRPr>
          </a:p>
        </p:txBody>
      </p:sp>
      <p:sp>
        <p:nvSpPr>
          <p:cNvPr id="646154" name="Text Box 10"/>
          <p:cNvSpPr txBox="1">
            <a:spLocks noChangeArrowheads="1"/>
          </p:cNvSpPr>
          <p:nvPr/>
        </p:nvSpPr>
        <p:spPr bwMode="auto">
          <a:xfrm>
            <a:off x="7772400" y="4756150"/>
            <a:ext cx="2133600" cy="923330"/>
          </a:xfrm>
          <a:prstGeom prst="rect">
            <a:avLst/>
          </a:prstGeom>
          <a:noFill/>
          <a:ln w="38100" algn="ctr">
            <a:solidFill>
              <a:schemeClr val="accent1"/>
            </a:solidFill>
            <a:miter lim="800000"/>
            <a:headEnd/>
            <a:tailEnd/>
          </a:ln>
          <a:effectLst/>
        </p:spPr>
        <p:txBody>
          <a:bodyPr>
            <a:spAutoFit/>
          </a:bodyPr>
          <a:lstStyle/>
          <a:p>
            <a:pPr algn="ctr"/>
            <a:r>
              <a:rPr lang="en-US">
                <a:latin typeface="Times New Roman" pitchFamily="18" charset="0"/>
                <a:cs typeface="Times New Roman" pitchFamily="18" charset="0"/>
              </a:rPr>
              <a:t>Atlanta Braves World Series victories</a:t>
            </a:r>
          </a:p>
        </p:txBody>
      </p:sp>
    </p:spTree>
    <p:extLst>
      <p:ext uri="{BB962C8B-B14F-4D97-AF65-F5344CB8AC3E}">
        <p14:creationId xmlns:p14="http://schemas.microsoft.com/office/powerpoint/2010/main" val="97085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6149"/>
                                        </p:tgtEl>
                                        <p:attrNameLst>
                                          <p:attrName>style.visibility</p:attrName>
                                        </p:attrNameLst>
                                      </p:cBhvr>
                                      <p:to>
                                        <p:strVal val="visible"/>
                                      </p:to>
                                    </p:set>
                                    <p:animEffect transition="in" filter="wipe(left)">
                                      <p:cBhvr>
                                        <p:cTn id="7" dur="1000"/>
                                        <p:tgtEl>
                                          <p:spTgt spid="646149"/>
                                        </p:tgtEl>
                                      </p:cBhvr>
                                    </p:animEffect>
                                  </p:childTnLst>
                                </p:cTn>
                              </p:par>
                            </p:childTnLst>
                          </p:cTn>
                        </p:par>
                        <p:par>
                          <p:cTn id="8" fill="hold">
                            <p:stCondLst>
                              <p:cond delay="1000"/>
                            </p:stCondLst>
                            <p:childTnLst>
                              <p:par>
                                <p:cTn id="9" presetID="1" presetClass="entr" presetSubtype="0" fill="hold" grpId="0" nodeType="afterEffect">
                                  <p:stCondLst>
                                    <p:cond delay="500"/>
                                  </p:stCondLst>
                                  <p:childTnLst>
                                    <p:set>
                                      <p:cBhvr>
                                        <p:cTn id="10" dur="1" fill="hold">
                                          <p:stCondLst>
                                            <p:cond delay="0"/>
                                          </p:stCondLst>
                                        </p:cTn>
                                        <p:tgtEl>
                                          <p:spTgt spid="646151"/>
                                        </p:tgtEl>
                                        <p:attrNameLst>
                                          <p:attrName>style.visibility</p:attrName>
                                        </p:attrNameLst>
                                      </p:cBhvr>
                                      <p:to>
                                        <p:strVal val="visible"/>
                                      </p:to>
                                    </p:set>
                                  </p:childTnLst>
                                </p:cTn>
                              </p:par>
                            </p:childTnLst>
                          </p:cTn>
                        </p:par>
                        <p:par>
                          <p:cTn id="11" fill="hold">
                            <p:stCondLst>
                              <p:cond delay="1500"/>
                            </p:stCondLst>
                            <p:childTnLst>
                              <p:par>
                                <p:cTn id="12" presetID="1" presetClass="entr" presetSubtype="0" fill="hold" grpId="0" nodeType="afterEffect">
                                  <p:stCondLst>
                                    <p:cond delay="500"/>
                                  </p:stCondLst>
                                  <p:childTnLst>
                                    <p:set>
                                      <p:cBhvr>
                                        <p:cTn id="13" dur="1" fill="hold">
                                          <p:stCondLst>
                                            <p:cond delay="0"/>
                                          </p:stCondLst>
                                        </p:cTn>
                                        <p:tgtEl>
                                          <p:spTgt spid="6461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6149" grpId="0"/>
      <p:bldP spid="646151" grpId="0" animBg="1"/>
      <p:bldP spid="64615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Picture 2" descr="C:\Users\M P Singh\Downloads\interval-level.png"/>
          <p:cNvPicPr>
            <a:picLocks noChangeAspect="1" noChangeArrowheads="1"/>
          </p:cNvPicPr>
          <p:nvPr/>
        </p:nvPicPr>
        <p:blipFill>
          <a:blip r:embed="rId2" cstate="print"/>
          <a:srcRect/>
          <a:stretch>
            <a:fillRect/>
          </a:stretch>
        </p:blipFill>
        <p:spPr bwMode="auto">
          <a:xfrm>
            <a:off x="1844040" y="685800"/>
            <a:ext cx="8595360" cy="6172200"/>
          </a:xfrm>
          <a:prstGeom prst="rect">
            <a:avLst/>
          </a:prstGeom>
          <a:noFill/>
        </p:spPr>
      </p:pic>
    </p:spTree>
    <p:extLst>
      <p:ext uri="{BB962C8B-B14F-4D97-AF65-F5344CB8AC3E}">
        <p14:creationId xmlns:p14="http://schemas.microsoft.com/office/powerpoint/2010/main" val="24284791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170" name="Rectangle 2"/>
          <p:cNvSpPr>
            <a:spLocks noGrp="1" noChangeArrowheads="1"/>
          </p:cNvSpPr>
          <p:nvPr>
            <p:ph type="title"/>
          </p:nvPr>
        </p:nvSpPr>
        <p:spPr/>
        <p:txBody>
          <a:bodyPr/>
          <a:lstStyle/>
          <a:p>
            <a:r>
              <a:rPr lang="en-US" dirty="0">
                <a:latin typeface="Baskerville Old Face" pitchFamily="18" charset="0"/>
              </a:rPr>
              <a:t>Ratio Level of Measurement</a:t>
            </a:r>
          </a:p>
        </p:txBody>
      </p:sp>
      <p:sp>
        <p:nvSpPr>
          <p:cNvPr id="647171" name="Rectangle 3"/>
          <p:cNvSpPr>
            <a:spLocks noChangeArrowheads="1"/>
          </p:cNvSpPr>
          <p:nvPr/>
        </p:nvSpPr>
        <p:spPr bwMode="auto">
          <a:xfrm>
            <a:off x="1828800" y="1352550"/>
            <a:ext cx="8610600" cy="914400"/>
          </a:xfrm>
          <a:prstGeom prst="rect">
            <a:avLst/>
          </a:prstGeom>
          <a:noFill/>
          <a:ln w="9525">
            <a:noFill/>
            <a:miter lim="800000"/>
            <a:headEnd/>
            <a:tailEnd/>
          </a:ln>
          <a:effectLst/>
        </p:spPr>
        <p:txBody>
          <a:bodyPr/>
          <a:lstStyle/>
          <a:p>
            <a:pPr>
              <a:lnSpc>
                <a:spcPct val="90000"/>
              </a:lnSpc>
              <a:spcBef>
                <a:spcPct val="20000"/>
              </a:spcBef>
              <a:buClr>
                <a:schemeClr val="tx2"/>
              </a:buClr>
              <a:buSzPct val="75000"/>
              <a:buFont typeface="Wingdings" pitchFamily="2" charset="2"/>
              <a:buNone/>
            </a:pPr>
            <a:r>
              <a:rPr lang="en-US" sz="2800">
                <a:latin typeface="Times New Roman" pitchFamily="18" charset="0"/>
                <a:cs typeface="Times New Roman" pitchFamily="18" charset="0"/>
              </a:rPr>
              <a:t>Data at the </a:t>
            </a:r>
            <a:r>
              <a:rPr lang="en-US" sz="2800" b="1">
                <a:solidFill>
                  <a:schemeClr val="folHlink"/>
                </a:solidFill>
                <a:latin typeface="Times New Roman" pitchFamily="18" charset="0"/>
                <a:cs typeface="Times New Roman" pitchFamily="18" charset="0"/>
              </a:rPr>
              <a:t>ratio</a:t>
            </a:r>
            <a:r>
              <a:rPr lang="en-US" sz="2800">
                <a:latin typeface="Times New Roman" pitchFamily="18" charset="0"/>
                <a:cs typeface="Times New Roman" pitchFamily="18" charset="0"/>
              </a:rPr>
              <a:t> </a:t>
            </a:r>
            <a:r>
              <a:rPr lang="en-US" sz="2800" b="1">
                <a:solidFill>
                  <a:schemeClr val="folHlink"/>
                </a:solidFill>
                <a:latin typeface="Times New Roman" pitchFamily="18" charset="0"/>
                <a:cs typeface="Times New Roman" pitchFamily="18" charset="0"/>
              </a:rPr>
              <a:t>level of measurement </a:t>
            </a:r>
            <a:r>
              <a:rPr lang="en-US" sz="2800">
                <a:latin typeface="Times New Roman" pitchFamily="18" charset="0"/>
                <a:cs typeface="Times New Roman" pitchFamily="18" charset="0"/>
              </a:rPr>
              <a:t>are similar to the interval level, but a zero entry is meaningful.</a:t>
            </a:r>
            <a:endParaRPr lang="en-US" sz="2800" b="1">
              <a:solidFill>
                <a:schemeClr val="folHlink"/>
              </a:solidFill>
              <a:latin typeface="Times New Roman" pitchFamily="18" charset="0"/>
              <a:cs typeface="Times New Roman" pitchFamily="18" charset="0"/>
            </a:endParaRPr>
          </a:p>
        </p:txBody>
      </p:sp>
      <p:sp>
        <p:nvSpPr>
          <p:cNvPr id="647172" name="Text Box 4"/>
          <p:cNvSpPr txBox="1">
            <a:spLocks noChangeArrowheads="1"/>
          </p:cNvSpPr>
          <p:nvPr/>
        </p:nvSpPr>
        <p:spPr bwMode="auto">
          <a:xfrm>
            <a:off x="2438400" y="3294748"/>
            <a:ext cx="2438400" cy="646331"/>
          </a:xfrm>
          <a:prstGeom prst="rect">
            <a:avLst/>
          </a:prstGeom>
          <a:solidFill>
            <a:schemeClr val="accent2">
              <a:alpha val="70000"/>
            </a:schemeClr>
          </a:solidFill>
          <a:ln w="9525" algn="ctr">
            <a:solidFill>
              <a:schemeClr val="tx1"/>
            </a:solidFill>
            <a:miter lim="800000"/>
            <a:headEnd/>
            <a:tailEnd/>
          </a:ln>
          <a:effectLst/>
        </p:spPr>
        <p:txBody>
          <a:bodyPr>
            <a:spAutoFit/>
          </a:bodyPr>
          <a:lstStyle/>
          <a:p>
            <a:pPr algn="ctr"/>
            <a:r>
              <a:rPr lang="en-US">
                <a:latin typeface="Times New Roman" pitchFamily="18" charset="0"/>
                <a:cs typeface="Times New Roman" pitchFamily="18" charset="0"/>
              </a:rPr>
              <a:t>Levels                 of      Measurement</a:t>
            </a:r>
          </a:p>
        </p:txBody>
      </p:sp>
      <p:sp>
        <p:nvSpPr>
          <p:cNvPr id="647173" name="Text Box 5"/>
          <p:cNvSpPr txBox="1">
            <a:spLocks noChangeArrowheads="1"/>
          </p:cNvSpPr>
          <p:nvPr/>
        </p:nvSpPr>
        <p:spPr bwMode="auto">
          <a:xfrm>
            <a:off x="5715000" y="2514601"/>
            <a:ext cx="4775200" cy="646331"/>
          </a:xfrm>
          <a:prstGeom prst="rect">
            <a:avLst/>
          </a:prstGeom>
          <a:noFill/>
          <a:ln w="9525" algn="ctr">
            <a:noFill/>
            <a:miter lim="800000"/>
            <a:headEnd/>
            <a:tailEnd/>
          </a:ln>
          <a:effectLst/>
        </p:spPr>
        <p:txBody>
          <a:bodyPr>
            <a:spAutoFit/>
          </a:bodyPr>
          <a:lstStyle/>
          <a:p>
            <a:r>
              <a:rPr lang="en-US"/>
              <a:t>A ratio of two data values can be formed so one data value can be expressed as a ratio.</a:t>
            </a:r>
          </a:p>
        </p:txBody>
      </p:sp>
      <p:sp>
        <p:nvSpPr>
          <p:cNvPr id="647174" name="Text Box 6"/>
          <p:cNvSpPr txBox="1">
            <a:spLocks noChangeArrowheads="1"/>
          </p:cNvSpPr>
          <p:nvPr/>
        </p:nvSpPr>
        <p:spPr bwMode="auto">
          <a:xfrm>
            <a:off x="3048000" y="5022850"/>
            <a:ext cx="990600" cy="369332"/>
          </a:xfrm>
          <a:prstGeom prst="rect">
            <a:avLst/>
          </a:prstGeom>
          <a:noFill/>
          <a:ln w="38100" algn="ctr">
            <a:solidFill>
              <a:schemeClr val="folHlink"/>
            </a:solidFill>
            <a:miter lim="800000"/>
            <a:headEnd/>
            <a:tailEnd/>
          </a:ln>
          <a:effectLst/>
        </p:spPr>
        <p:txBody>
          <a:bodyPr>
            <a:spAutoFit/>
          </a:bodyPr>
          <a:lstStyle/>
          <a:p>
            <a:pPr algn="ctr"/>
            <a:r>
              <a:rPr lang="en-US">
                <a:latin typeface="Times New Roman" pitchFamily="18" charset="0"/>
                <a:cs typeface="Times New Roman" pitchFamily="18" charset="0"/>
              </a:rPr>
              <a:t>Ages</a:t>
            </a:r>
          </a:p>
        </p:txBody>
      </p:sp>
      <p:sp>
        <p:nvSpPr>
          <p:cNvPr id="647175" name="Text Box 7"/>
          <p:cNvSpPr txBox="1">
            <a:spLocks noChangeArrowheads="1"/>
          </p:cNvSpPr>
          <p:nvPr/>
        </p:nvSpPr>
        <p:spPr bwMode="auto">
          <a:xfrm>
            <a:off x="4876800" y="5022850"/>
            <a:ext cx="2286000" cy="369332"/>
          </a:xfrm>
          <a:prstGeom prst="rect">
            <a:avLst/>
          </a:prstGeom>
          <a:noFill/>
          <a:ln w="38100" algn="ctr">
            <a:solidFill>
              <a:schemeClr val="hlink"/>
            </a:solidFill>
            <a:miter lim="800000"/>
            <a:headEnd/>
            <a:tailEnd/>
          </a:ln>
          <a:effectLst/>
        </p:spPr>
        <p:txBody>
          <a:bodyPr>
            <a:spAutoFit/>
          </a:bodyPr>
          <a:lstStyle/>
          <a:p>
            <a:pPr algn="ctr"/>
            <a:r>
              <a:rPr lang="en-US">
                <a:latin typeface="Times New Roman" pitchFamily="18" charset="0"/>
                <a:cs typeface="Times New Roman" pitchFamily="18" charset="0"/>
              </a:rPr>
              <a:t>Grade point averages</a:t>
            </a:r>
          </a:p>
        </p:txBody>
      </p:sp>
      <p:sp>
        <p:nvSpPr>
          <p:cNvPr id="647176" name="Rectangle 8"/>
          <p:cNvSpPr>
            <a:spLocks noChangeArrowheads="1"/>
          </p:cNvSpPr>
          <p:nvPr/>
        </p:nvSpPr>
        <p:spPr bwMode="auto">
          <a:xfrm>
            <a:off x="5757863" y="4024313"/>
            <a:ext cx="2392362" cy="519112"/>
          </a:xfrm>
          <a:prstGeom prst="rect">
            <a:avLst/>
          </a:prstGeom>
          <a:noFill/>
          <a:ln w="9525" algn="ctr">
            <a:noFill/>
            <a:miter lim="800000"/>
            <a:headEnd/>
            <a:tailEnd/>
          </a:ln>
          <a:effectLst/>
        </p:spPr>
        <p:txBody>
          <a:bodyPr>
            <a:spAutoFit/>
          </a:bodyPr>
          <a:lstStyle/>
          <a:p>
            <a:r>
              <a:rPr lang="en-US" sz="2800" b="1">
                <a:latin typeface="Times New Roman" pitchFamily="18" charset="0"/>
                <a:cs typeface="Times New Roman" pitchFamily="18" charset="0"/>
              </a:rPr>
              <a:t>Ratio</a:t>
            </a:r>
          </a:p>
        </p:txBody>
      </p:sp>
      <p:sp>
        <p:nvSpPr>
          <p:cNvPr id="647177" name="Line 9"/>
          <p:cNvSpPr>
            <a:spLocks noChangeShapeType="1"/>
          </p:cNvSpPr>
          <p:nvPr/>
        </p:nvSpPr>
        <p:spPr bwMode="auto">
          <a:xfrm>
            <a:off x="4876800" y="3857626"/>
            <a:ext cx="838200" cy="454025"/>
          </a:xfrm>
          <a:prstGeom prst="line">
            <a:avLst/>
          </a:prstGeom>
          <a:noFill/>
          <a:ln w="9525">
            <a:solidFill>
              <a:schemeClr val="tx1"/>
            </a:solidFill>
            <a:round/>
            <a:headEnd/>
            <a:tailEnd type="triangle" w="med" len="med"/>
          </a:ln>
          <a:effectLst/>
        </p:spPr>
        <p:txBody>
          <a:bodyPr>
            <a:spAutoFit/>
          </a:bodyPr>
          <a:lstStyle/>
          <a:p>
            <a:endParaRPr lang="en-US">
              <a:latin typeface="Times New Roman" pitchFamily="18" charset="0"/>
              <a:cs typeface="Times New Roman" pitchFamily="18" charset="0"/>
            </a:endParaRPr>
          </a:p>
        </p:txBody>
      </p:sp>
      <p:sp>
        <p:nvSpPr>
          <p:cNvPr id="647178" name="Text Box 10"/>
          <p:cNvSpPr txBox="1">
            <a:spLocks noChangeArrowheads="1"/>
          </p:cNvSpPr>
          <p:nvPr/>
        </p:nvSpPr>
        <p:spPr bwMode="auto">
          <a:xfrm>
            <a:off x="7772400" y="5022850"/>
            <a:ext cx="2133600" cy="369332"/>
          </a:xfrm>
          <a:prstGeom prst="rect">
            <a:avLst/>
          </a:prstGeom>
          <a:noFill/>
          <a:ln w="38100" algn="ctr">
            <a:solidFill>
              <a:schemeClr val="accent1"/>
            </a:solidFill>
            <a:miter lim="800000"/>
            <a:headEnd/>
            <a:tailEnd/>
          </a:ln>
          <a:effectLst/>
        </p:spPr>
        <p:txBody>
          <a:bodyPr>
            <a:spAutoFit/>
          </a:bodyPr>
          <a:lstStyle/>
          <a:p>
            <a:pPr algn="ctr"/>
            <a:r>
              <a:rPr lang="en-US">
                <a:latin typeface="Times New Roman" pitchFamily="18" charset="0"/>
                <a:cs typeface="Times New Roman" pitchFamily="18" charset="0"/>
              </a:rPr>
              <a:t>Weights</a:t>
            </a:r>
          </a:p>
        </p:txBody>
      </p:sp>
    </p:spTree>
    <p:extLst>
      <p:ext uri="{BB962C8B-B14F-4D97-AF65-F5344CB8AC3E}">
        <p14:creationId xmlns:p14="http://schemas.microsoft.com/office/powerpoint/2010/main" val="2671050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7173"/>
                                        </p:tgtEl>
                                        <p:attrNameLst>
                                          <p:attrName>style.visibility</p:attrName>
                                        </p:attrNameLst>
                                      </p:cBhvr>
                                      <p:to>
                                        <p:strVal val="visible"/>
                                      </p:to>
                                    </p:set>
                                    <p:animEffect transition="in" filter="wipe(left)">
                                      <p:cBhvr>
                                        <p:cTn id="7" dur="1000"/>
                                        <p:tgtEl>
                                          <p:spTgt spid="64717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647174"/>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500"/>
                                  </p:stCondLst>
                                  <p:childTnLst>
                                    <p:set>
                                      <p:cBhvr>
                                        <p:cTn id="14" dur="1" fill="hold">
                                          <p:stCondLst>
                                            <p:cond delay="0"/>
                                          </p:stCondLst>
                                        </p:cTn>
                                        <p:tgtEl>
                                          <p:spTgt spid="647175"/>
                                        </p:tgtEl>
                                        <p:attrNameLst>
                                          <p:attrName>style.visibility</p:attrName>
                                        </p:attrNameLst>
                                      </p:cBhvr>
                                      <p:to>
                                        <p:strVal val="visible"/>
                                      </p:to>
                                    </p:set>
                                  </p:childTnLst>
                                </p:cTn>
                              </p:par>
                            </p:childTnLst>
                          </p:cTn>
                        </p:par>
                        <p:par>
                          <p:cTn id="15" fill="hold">
                            <p:stCondLst>
                              <p:cond delay="500"/>
                            </p:stCondLst>
                            <p:childTnLst>
                              <p:par>
                                <p:cTn id="16" presetID="1" presetClass="entr" presetSubtype="0" fill="hold" grpId="0" nodeType="afterEffect">
                                  <p:stCondLst>
                                    <p:cond delay="500"/>
                                  </p:stCondLst>
                                  <p:childTnLst>
                                    <p:set>
                                      <p:cBhvr>
                                        <p:cTn id="17" dur="1" fill="hold">
                                          <p:stCondLst>
                                            <p:cond delay="0"/>
                                          </p:stCondLst>
                                        </p:cTn>
                                        <p:tgtEl>
                                          <p:spTgt spid="6471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7173" grpId="0"/>
      <p:bldP spid="647174" grpId="0" animBg="1"/>
      <p:bldP spid="647175" grpId="0" animBg="1"/>
      <p:bldP spid="64717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Picture 2" descr="C:\Users\M P Singh\Downloads\ratio-level.png"/>
          <p:cNvPicPr>
            <a:picLocks noChangeAspect="1" noChangeArrowheads="1"/>
          </p:cNvPicPr>
          <p:nvPr/>
        </p:nvPicPr>
        <p:blipFill>
          <a:blip r:embed="rId2" cstate="print"/>
          <a:srcRect/>
          <a:stretch>
            <a:fillRect/>
          </a:stretch>
        </p:blipFill>
        <p:spPr bwMode="auto">
          <a:xfrm>
            <a:off x="2034540" y="381000"/>
            <a:ext cx="7795260" cy="5029200"/>
          </a:xfrm>
          <a:prstGeom prst="rect">
            <a:avLst/>
          </a:prstGeom>
          <a:noFill/>
        </p:spPr>
      </p:pic>
    </p:spTree>
    <p:extLst>
      <p:ext uri="{BB962C8B-B14F-4D97-AF65-F5344CB8AC3E}">
        <p14:creationId xmlns:p14="http://schemas.microsoft.com/office/powerpoint/2010/main" val="176541707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dirty="0">
                <a:latin typeface="Baskerville Old Face" pitchFamily="18" charset="0"/>
              </a:rPr>
              <a:t>Summary of Levels of Measurement</a:t>
            </a:r>
          </a:p>
        </p:txBody>
      </p:sp>
      <p:sp>
        <p:nvSpPr>
          <p:cNvPr id="648273" name="Rectangle 81"/>
          <p:cNvSpPr>
            <a:spLocks noChangeArrowheads="1"/>
          </p:cNvSpPr>
          <p:nvPr/>
        </p:nvSpPr>
        <p:spPr bwMode="auto">
          <a:xfrm>
            <a:off x="8169275" y="3074988"/>
            <a:ext cx="2286000" cy="455612"/>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chemeClr val="hlink"/>
                </a:solidFill>
              </a:rPr>
              <a:t>No</a:t>
            </a:r>
          </a:p>
        </p:txBody>
      </p:sp>
      <p:sp>
        <p:nvSpPr>
          <p:cNvPr id="648271" name="Rectangle 79"/>
          <p:cNvSpPr>
            <a:spLocks noChangeArrowheads="1"/>
          </p:cNvSpPr>
          <p:nvPr/>
        </p:nvSpPr>
        <p:spPr bwMode="auto">
          <a:xfrm>
            <a:off x="6492875" y="3074988"/>
            <a:ext cx="1676400" cy="455612"/>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chemeClr val="hlink"/>
                </a:solidFill>
              </a:rPr>
              <a:t>No</a:t>
            </a:r>
          </a:p>
        </p:txBody>
      </p:sp>
      <p:sp>
        <p:nvSpPr>
          <p:cNvPr id="648269" name="Rectangle 77"/>
          <p:cNvSpPr>
            <a:spLocks noChangeArrowheads="1"/>
          </p:cNvSpPr>
          <p:nvPr/>
        </p:nvSpPr>
        <p:spPr bwMode="auto">
          <a:xfrm>
            <a:off x="5257801" y="3074988"/>
            <a:ext cx="1235075" cy="455612"/>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chemeClr val="hlink"/>
                </a:solidFill>
              </a:rPr>
              <a:t>No</a:t>
            </a:r>
          </a:p>
        </p:txBody>
      </p:sp>
      <p:sp>
        <p:nvSpPr>
          <p:cNvPr id="648267" name="Rectangle 75"/>
          <p:cNvSpPr>
            <a:spLocks noChangeArrowheads="1"/>
          </p:cNvSpPr>
          <p:nvPr/>
        </p:nvSpPr>
        <p:spPr bwMode="auto">
          <a:xfrm>
            <a:off x="3733800" y="3074988"/>
            <a:ext cx="1524000" cy="455612"/>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65" name="Rectangle 73"/>
          <p:cNvSpPr>
            <a:spLocks noChangeArrowheads="1"/>
          </p:cNvSpPr>
          <p:nvPr/>
        </p:nvSpPr>
        <p:spPr bwMode="auto">
          <a:xfrm>
            <a:off x="1768476" y="3074988"/>
            <a:ext cx="1965325" cy="455612"/>
          </a:xfrm>
          <a:prstGeom prst="rect">
            <a:avLst/>
          </a:prstGeom>
          <a:noFill/>
          <a:ln w="9525" algn="ctr">
            <a:noFill/>
            <a:miter lim="800000"/>
            <a:headEnd/>
            <a:tailEnd/>
          </a:ln>
          <a:effectLst/>
        </p:spPr>
        <p:txBody>
          <a:bodyPr/>
          <a:lstStyle/>
          <a:p>
            <a:pPr>
              <a:spcBef>
                <a:spcPct val="20000"/>
              </a:spcBef>
              <a:buClr>
                <a:schemeClr val="tx2"/>
              </a:buClr>
              <a:buSzPct val="75000"/>
              <a:buFont typeface="Wingdings" pitchFamily="2" charset="2"/>
              <a:buNone/>
            </a:pPr>
            <a:r>
              <a:rPr lang="en-US" b="1"/>
              <a:t>Nominal</a:t>
            </a:r>
          </a:p>
        </p:txBody>
      </p:sp>
      <p:sp>
        <p:nvSpPr>
          <p:cNvPr id="648262" name="Rectangle 70"/>
          <p:cNvSpPr>
            <a:spLocks noChangeArrowheads="1"/>
          </p:cNvSpPr>
          <p:nvPr/>
        </p:nvSpPr>
        <p:spPr bwMode="auto">
          <a:xfrm>
            <a:off x="8169275" y="3530601"/>
            <a:ext cx="2286000" cy="455613"/>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chemeClr val="hlink"/>
                </a:solidFill>
              </a:rPr>
              <a:t>No</a:t>
            </a:r>
          </a:p>
        </p:txBody>
      </p:sp>
      <p:sp>
        <p:nvSpPr>
          <p:cNvPr id="648260" name="Rectangle 68"/>
          <p:cNvSpPr>
            <a:spLocks noChangeArrowheads="1"/>
          </p:cNvSpPr>
          <p:nvPr/>
        </p:nvSpPr>
        <p:spPr bwMode="auto">
          <a:xfrm>
            <a:off x="6492875" y="3530601"/>
            <a:ext cx="1676400" cy="455613"/>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chemeClr val="hlink"/>
                </a:solidFill>
              </a:rPr>
              <a:t>No</a:t>
            </a:r>
          </a:p>
        </p:txBody>
      </p:sp>
      <p:sp>
        <p:nvSpPr>
          <p:cNvPr id="648258" name="Rectangle 66"/>
          <p:cNvSpPr>
            <a:spLocks noChangeArrowheads="1"/>
          </p:cNvSpPr>
          <p:nvPr/>
        </p:nvSpPr>
        <p:spPr bwMode="auto">
          <a:xfrm>
            <a:off x="5257801" y="3530601"/>
            <a:ext cx="1235075" cy="455613"/>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56" name="Rectangle 64"/>
          <p:cNvSpPr>
            <a:spLocks noChangeArrowheads="1"/>
          </p:cNvSpPr>
          <p:nvPr/>
        </p:nvSpPr>
        <p:spPr bwMode="auto">
          <a:xfrm>
            <a:off x="3733800" y="3530601"/>
            <a:ext cx="1524000" cy="455613"/>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54" name="Rectangle 62"/>
          <p:cNvSpPr>
            <a:spLocks noChangeArrowheads="1"/>
          </p:cNvSpPr>
          <p:nvPr/>
        </p:nvSpPr>
        <p:spPr bwMode="auto">
          <a:xfrm>
            <a:off x="1768476" y="3530601"/>
            <a:ext cx="1965325" cy="455613"/>
          </a:xfrm>
          <a:prstGeom prst="rect">
            <a:avLst/>
          </a:prstGeom>
          <a:noFill/>
          <a:ln w="9525" algn="ctr">
            <a:noFill/>
            <a:miter lim="800000"/>
            <a:headEnd/>
            <a:tailEnd/>
          </a:ln>
          <a:effectLst/>
        </p:spPr>
        <p:txBody>
          <a:bodyPr/>
          <a:lstStyle/>
          <a:p>
            <a:pPr>
              <a:spcBef>
                <a:spcPct val="20000"/>
              </a:spcBef>
              <a:buClr>
                <a:schemeClr val="tx2"/>
              </a:buClr>
              <a:buSzPct val="75000"/>
              <a:buFont typeface="Wingdings" pitchFamily="2" charset="2"/>
              <a:buNone/>
            </a:pPr>
            <a:r>
              <a:rPr lang="en-US" b="1"/>
              <a:t>Ordinal</a:t>
            </a:r>
          </a:p>
        </p:txBody>
      </p:sp>
      <p:sp>
        <p:nvSpPr>
          <p:cNvPr id="648251" name="Rectangle 59"/>
          <p:cNvSpPr>
            <a:spLocks noChangeArrowheads="1"/>
          </p:cNvSpPr>
          <p:nvPr/>
        </p:nvSpPr>
        <p:spPr bwMode="auto">
          <a:xfrm>
            <a:off x="8169275" y="3986213"/>
            <a:ext cx="2286000" cy="455612"/>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chemeClr val="hlink"/>
                </a:solidFill>
              </a:rPr>
              <a:t>No</a:t>
            </a:r>
          </a:p>
        </p:txBody>
      </p:sp>
      <p:sp>
        <p:nvSpPr>
          <p:cNvPr id="648249" name="Rectangle 57"/>
          <p:cNvSpPr>
            <a:spLocks noChangeArrowheads="1"/>
          </p:cNvSpPr>
          <p:nvPr/>
        </p:nvSpPr>
        <p:spPr bwMode="auto">
          <a:xfrm>
            <a:off x="6492875" y="3986213"/>
            <a:ext cx="1676400" cy="455612"/>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47" name="Rectangle 55"/>
          <p:cNvSpPr>
            <a:spLocks noChangeArrowheads="1"/>
          </p:cNvSpPr>
          <p:nvPr/>
        </p:nvSpPr>
        <p:spPr bwMode="auto">
          <a:xfrm>
            <a:off x="5257801" y="3986213"/>
            <a:ext cx="1235075" cy="455612"/>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45" name="Rectangle 53"/>
          <p:cNvSpPr>
            <a:spLocks noChangeArrowheads="1"/>
          </p:cNvSpPr>
          <p:nvPr/>
        </p:nvSpPr>
        <p:spPr bwMode="auto">
          <a:xfrm>
            <a:off x="3733800" y="3986213"/>
            <a:ext cx="1524000" cy="455612"/>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43" name="Rectangle 51"/>
          <p:cNvSpPr>
            <a:spLocks noChangeArrowheads="1"/>
          </p:cNvSpPr>
          <p:nvPr/>
        </p:nvSpPr>
        <p:spPr bwMode="auto">
          <a:xfrm>
            <a:off x="1768476" y="3986213"/>
            <a:ext cx="1965325" cy="455612"/>
          </a:xfrm>
          <a:prstGeom prst="rect">
            <a:avLst/>
          </a:prstGeom>
          <a:noFill/>
          <a:ln w="9525" algn="ctr">
            <a:noFill/>
            <a:miter lim="800000"/>
            <a:headEnd/>
            <a:tailEnd/>
          </a:ln>
          <a:effectLst/>
        </p:spPr>
        <p:txBody>
          <a:bodyPr/>
          <a:lstStyle/>
          <a:p>
            <a:pPr>
              <a:spcBef>
                <a:spcPct val="20000"/>
              </a:spcBef>
              <a:buClr>
                <a:schemeClr val="tx2"/>
              </a:buClr>
              <a:buSzPct val="75000"/>
              <a:buFont typeface="Wingdings" pitchFamily="2" charset="2"/>
              <a:buNone/>
            </a:pPr>
            <a:r>
              <a:rPr lang="en-US" b="1"/>
              <a:t>Interval</a:t>
            </a:r>
          </a:p>
        </p:txBody>
      </p:sp>
      <p:sp>
        <p:nvSpPr>
          <p:cNvPr id="648218" name="Rectangle 26"/>
          <p:cNvSpPr>
            <a:spLocks noChangeArrowheads="1"/>
          </p:cNvSpPr>
          <p:nvPr/>
        </p:nvSpPr>
        <p:spPr bwMode="auto">
          <a:xfrm>
            <a:off x="8169275" y="4441826"/>
            <a:ext cx="2286000" cy="455613"/>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17" name="Rectangle 25"/>
          <p:cNvSpPr>
            <a:spLocks noChangeArrowheads="1"/>
          </p:cNvSpPr>
          <p:nvPr/>
        </p:nvSpPr>
        <p:spPr bwMode="auto">
          <a:xfrm>
            <a:off x="6492875" y="4441826"/>
            <a:ext cx="1676400" cy="455613"/>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16" name="Rectangle 24"/>
          <p:cNvSpPr>
            <a:spLocks noChangeArrowheads="1"/>
          </p:cNvSpPr>
          <p:nvPr/>
        </p:nvSpPr>
        <p:spPr bwMode="auto">
          <a:xfrm>
            <a:off x="5257801" y="4441826"/>
            <a:ext cx="1235075" cy="455613"/>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15" name="Rectangle 23"/>
          <p:cNvSpPr>
            <a:spLocks noChangeArrowheads="1"/>
          </p:cNvSpPr>
          <p:nvPr/>
        </p:nvSpPr>
        <p:spPr bwMode="auto">
          <a:xfrm>
            <a:off x="3733800" y="4441826"/>
            <a:ext cx="1524000" cy="455613"/>
          </a:xfrm>
          <a:prstGeom prst="rect">
            <a:avLst/>
          </a:prstGeom>
          <a:noFill/>
          <a:ln w="9525" algn="ctr">
            <a:noFill/>
            <a:miter lim="800000"/>
            <a:headEnd/>
            <a:tailEnd/>
          </a:ln>
          <a:effectLst/>
        </p:spPr>
        <p:txBody>
          <a:bodyPr/>
          <a:lstStyle/>
          <a:p>
            <a:pPr algn="ctr">
              <a:spcBef>
                <a:spcPct val="20000"/>
              </a:spcBef>
              <a:buClr>
                <a:schemeClr val="tx2"/>
              </a:buClr>
              <a:buSzPct val="75000"/>
              <a:buFont typeface="Wingdings" pitchFamily="2" charset="2"/>
              <a:buNone/>
            </a:pPr>
            <a:r>
              <a:rPr lang="en-US">
                <a:solidFill>
                  <a:srgbClr val="008000"/>
                </a:solidFill>
              </a:rPr>
              <a:t>Yes</a:t>
            </a:r>
          </a:p>
        </p:txBody>
      </p:sp>
      <p:sp>
        <p:nvSpPr>
          <p:cNvPr id="648214" name="Rectangle 22"/>
          <p:cNvSpPr>
            <a:spLocks noChangeArrowheads="1"/>
          </p:cNvSpPr>
          <p:nvPr/>
        </p:nvSpPr>
        <p:spPr bwMode="auto">
          <a:xfrm>
            <a:off x="1768476" y="4441826"/>
            <a:ext cx="1965325" cy="455613"/>
          </a:xfrm>
          <a:prstGeom prst="rect">
            <a:avLst/>
          </a:prstGeom>
          <a:noFill/>
          <a:ln w="9525" algn="ctr">
            <a:noFill/>
            <a:miter lim="800000"/>
            <a:headEnd/>
            <a:tailEnd/>
          </a:ln>
          <a:effectLst/>
        </p:spPr>
        <p:txBody>
          <a:bodyPr/>
          <a:lstStyle/>
          <a:p>
            <a:pPr>
              <a:spcBef>
                <a:spcPct val="20000"/>
              </a:spcBef>
              <a:buClr>
                <a:schemeClr val="tx2"/>
              </a:buClr>
              <a:buSzPct val="75000"/>
              <a:buFont typeface="Wingdings" pitchFamily="2" charset="2"/>
              <a:buNone/>
            </a:pPr>
            <a:r>
              <a:rPr lang="en-US" b="1"/>
              <a:t>Ratio</a:t>
            </a:r>
          </a:p>
        </p:txBody>
      </p:sp>
      <p:sp>
        <p:nvSpPr>
          <p:cNvPr id="648220" name="Line 28"/>
          <p:cNvSpPr>
            <a:spLocks noChangeShapeType="1"/>
          </p:cNvSpPr>
          <p:nvPr/>
        </p:nvSpPr>
        <p:spPr bwMode="auto">
          <a:xfrm>
            <a:off x="1768475" y="3074988"/>
            <a:ext cx="8686800" cy="0"/>
          </a:xfrm>
          <a:prstGeom prst="line">
            <a:avLst/>
          </a:prstGeom>
          <a:noFill/>
          <a:ln w="12700">
            <a:solidFill>
              <a:schemeClr val="tx1"/>
            </a:solidFill>
            <a:round/>
            <a:headEnd/>
            <a:tailEnd/>
          </a:ln>
          <a:effectLst/>
        </p:spPr>
        <p:txBody>
          <a:bodyPr>
            <a:spAutoFit/>
          </a:bodyPr>
          <a:lstStyle/>
          <a:p>
            <a:endParaRPr lang="en-US"/>
          </a:p>
        </p:txBody>
      </p:sp>
      <p:grpSp>
        <p:nvGrpSpPr>
          <p:cNvPr id="2" name="Group 108"/>
          <p:cNvGrpSpPr>
            <a:grpSpLocks/>
          </p:cNvGrpSpPr>
          <p:nvPr/>
        </p:nvGrpSpPr>
        <p:grpSpPr bwMode="auto">
          <a:xfrm>
            <a:off x="1123950" y="1200150"/>
            <a:ext cx="9315450" cy="5124450"/>
            <a:chOff x="154" y="960"/>
            <a:chExt cx="5472" cy="2125"/>
          </a:xfrm>
        </p:grpSpPr>
        <p:sp>
          <p:nvSpPr>
            <p:cNvPr id="648213" name="Rectangle 21"/>
            <p:cNvSpPr>
              <a:spLocks noChangeArrowheads="1"/>
            </p:cNvSpPr>
            <p:nvPr/>
          </p:nvSpPr>
          <p:spPr bwMode="auto">
            <a:xfrm>
              <a:off x="4186" y="960"/>
              <a:ext cx="1440" cy="977"/>
            </a:xfrm>
            <a:prstGeom prst="rect">
              <a:avLst/>
            </a:prstGeom>
            <a:solidFill>
              <a:schemeClr val="folHlink">
                <a:alpha val="50000"/>
              </a:schemeClr>
            </a:solidFill>
            <a:ln w="9525" algn="ctr">
              <a:noFill/>
              <a:miter lim="800000"/>
              <a:headEnd/>
              <a:tailEnd/>
            </a:ln>
            <a:effectLst/>
          </p:spPr>
          <p:txBody>
            <a:bodyPr anchor="ctr"/>
            <a:lstStyle/>
            <a:p>
              <a:pPr algn="ctr">
                <a:spcBef>
                  <a:spcPct val="20000"/>
                </a:spcBef>
                <a:buClr>
                  <a:schemeClr val="tx2"/>
                </a:buClr>
                <a:buSzPct val="75000"/>
                <a:buFont typeface="Wingdings" pitchFamily="2" charset="2"/>
                <a:buNone/>
              </a:pPr>
              <a:r>
                <a:rPr lang="en-US" b="1">
                  <a:latin typeface="Times New Roman" pitchFamily="18" charset="0"/>
                  <a:cs typeface="Times New Roman" pitchFamily="18" charset="0"/>
                </a:rPr>
                <a:t>Determine if one data value is a multiple of another</a:t>
              </a:r>
            </a:p>
          </p:txBody>
        </p:sp>
        <p:sp>
          <p:nvSpPr>
            <p:cNvPr id="648212" name="Rectangle 20"/>
            <p:cNvSpPr>
              <a:spLocks noChangeArrowheads="1"/>
            </p:cNvSpPr>
            <p:nvPr/>
          </p:nvSpPr>
          <p:spPr bwMode="auto">
            <a:xfrm>
              <a:off x="3130" y="960"/>
              <a:ext cx="1056" cy="977"/>
            </a:xfrm>
            <a:prstGeom prst="rect">
              <a:avLst/>
            </a:prstGeom>
            <a:solidFill>
              <a:schemeClr val="folHlink">
                <a:alpha val="50000"/>
              </a:schemeClr>
            </a:solidFill>
            <a:ln w="9525" algn="ctr">
              <a:noFill/>
              <a:miter lim="800000"/>
              <a:headEnd/>
              <a:tailEnd/>
            </a:ln>
            <a:effectLst/>
          </p:spPr>
          <p:txBody>
            <a:bodyPr anchor="ctr"/>
            <a:lstStyle/>
            <a:p>
              <a:pPr algn="ctr">
                <a:spcBef>
                  <a:spcPct val="20000"/>
                </a:spcBef>
                <a:buClr>
                  <a:schemeClr val="tx2"/>
                </a:buClr>
                <a:buSzPct val="75000"/>
                <a:buFont typeface="Wingdings" pitchFamily="2" charset="2"/>
                <a:buNone/>
              </a:pPr>
              <a:r>
                <a:rPr lang="en-US" b="1">
                  <a:latin typeface="Times New Roman" pitchFamily="18" charset="0"/>
                  <a:cs typeface="Times New Roman" pitchFamily="18" charset="0"/>
                </a:rPr>
                <a:t>Subtract data values</a:t>
              </a:r>
            </a:p>
          </p:txBody>
        </p:sp>
        <p:sp>
          <p:nvSpPr>
            <p:cNvPr id="648211" name="Rectangle 19"/>
            <p:cNvSpPr>
              <a:spLocks noChangeArrowheads="1"/>
            </p:cNvSpPr>
            <p:nvPr/>
          </p:nvSpPr>
          <p:spPr bwMode="auto">
            <a:xfrm>
              <a:off x="2352" y="960"/>
              <a:ext cx="778" cy="977"/>
            </a:xfrm>
            <a:prstGeom prst="rect">
              <a:avLst/>
            </a:prstGeom>
            <a:solidFill>
              <a:schemeClr val="folHlink">
                <a:alpha val="50000"/>
              </a:schemeClr>
            </a:solidFill>
            <a:ln w="9525" algn="ctr">
              <a:noFill/>
              <a:miter lim="800000"/>
              <a:headEnd/>
              <a:tailEnd/>
            </a:ln>
            <a:effectLst/>
          </p:spPr>
          <p:txBody>
            <a:bodyPr anchor="ctr"/>
            <a:lstStyle/>
            <a:p>
              <a:pPr algn="ctr">
                <a:spcBef>
                  <a:spcPct val="20000"/>
                </a:spcBef>
                <a:buClr>
                  <a:schemeClr val="tx2"/>
                </a:buClr>
                <a:buSzPct val="75000"/>
                <a:buFont typeface="Wingdings" pitchFamily="2" charset="2"/>
                <a:buNone/>
              </a:pPr>
              <a:r>
                <a:rPr lang="en-US" b="1">
                  <a:latin typeface="Times New Roman" pitchFamily="18" charset="0"/>
                  <a:cs typeface="Times New Roman" pitchFamily="18" charset="0"/>
                </a:rPr>
                <a:t>Arrange data in order</a:t>
              </a:r>
            </a:p>
          </p:txBody>
        </p:sp>
        <p:sp>
          <p:nvSpPr>
            <p:cNvPr id="648210" name="Rectangle 18"/>
            <p:cNvSpPr>
              <a:spLocks noChangeArrowheads="1"/>
            </p:cNvSpPr>
            <p:nvPr/>
          </p:nvSpPr>
          <p:spPr bwMode="auto">
            <a:xfrm>
              <a:off x="1392" y="960"/>
              <a:ext cx="960" cy="977"/>
            </a:xfrm>
            <a:prstGeom prst="rect">
              <a:avLst/>
            </a:prstGeom>
            <a:solidFill>
              <a:schemeClr val="folHlink">
                <a:alpha val="50000"/>
              </a:schemeClr>
            </a:solidFill>
            <a:ln w="9525" algn="ctr">
              <a:noFill/>
              <a:miter lim="800000"/>
              <a:headEnd/>
              <a:tailEnd/>
            </a:ln>
            <a:effectLst/>
          </p:spPr>
          <p:txBody>
            <a:bodyPr anchor="ctr"/>
            <a:lstStyle/>
            <a:p>
              <a:pPr algn="ctr">
                <a:spcBef>
                  <a:spcPct val="20000"/>
                </a:spcBef>
                <a:buClr>
                  <a:schemeClr val="tx2"/>
                </a:buClr>
                <a:buSzPct val="75000"/>
                <a:buFont typeface="Wingdings" pitchFamily="2" charset="2"/>
                <a:buNone/>
              </a:pPr>
              <a:r>
                <a:rPr lang="en-US" b="1">
                  <a:latin typeface="Times New Roman" pitchFamily="18" charset="0"/>
                  <a:cs typeface="Times New Roman" pitchFamily="18" charset="0"/>
                </a:rPr>
                <a:t>Put data in categories</a:t>
              </a:r>
            </a:p>
          </p:txBody>
        </p:sp>
        <p:sp>
          <p:nvSpPr>
            <p:cNvPr id="648209" name="Rectangle 17"/>
            <p:cNvSpPr>
              <a:spLocks noChangeArrowheads="1"/>
            </p:cNvSpPr>
            <p:nvPr/>
          </p:nvSpPr>
          <p:spPr bwMode="auto">
            <a:xfrm>
              <a:off x="154" y="960"/>
              <a:ext cx="1238" cy="977"/>
            </a:xfrm>
            <a:prstGeom prst="rect">
              <a:avLst/>
            </a:prstGeom>
            <a:solidFill>
              <a:schemeClr val="folHlink">
                <a:alpha val="50000"/>
              </a:schemeClr>
            </a:solidFill>
            <a:ln w="9525" algn="ctr">
              <a:noFill/>
              <a:miter lim="800000"/>
              <a:headEnd/>
              <a:tailEnd/>
            </a:ln>
            <a:effectLst/>
          </p:spPr>
          <p:txBody>
            <a:bodyPr anchor="ctr"/>
            <a:lstStyle/>
            <a:p>
              <a:pPr algn="ctr">
                <a:spcBef>
                  <a:spcPct val="20000"/>
                </a:spcBef>
                <a:buClr>
                  <a:schemeClr val="tx2"/>
                </a:buClr>
                <a:buSzPct val="75000"/>
                <a:buFont typeface="Wingdings" pitchFamily="2" charset="2"/>
                <a:buNone/>
              </a:pPr>
              <a:r>
                <a:rPr lang="en-US" b="1">
                  <a:latin typeface="Times New Roman" pitchFamily="18" charset="0"/>
                  <a:cs typeface="Times New Roman" pitchFamily="18" charset="0"/>
                </a:rPr>
                <a:t>Level of measurement</a:t>
              </a:r>
            </a:p>
          </p:txBody>
        </p:sp>
        <p:sp>
          <p:nvSpPr>
            <p:cNvPr id="648219" name="Line 27"/>
            <p:cNvSpPr>
              <a:spLocks noChangeShapeType="1"/>
            </p:cNvSpPr>
            <p:nvPr/>
          </p:nvSpPr>
          <p:spPr bwMode="auto">
            <a:xfrm>
              <a:off x="154" y="960"/>
              <a:ext cx="5472" cy="0"/>
            </a:xfrm>
            <a:prstGeom prst="line">
              <a:avLst/>
            </a:prstGeom>
            <a:noFill/>
            <a:ln w="28575" cap="sq">
              <a:solidFill>
                <a:schemeClr val="tx1"/>
              </a:solidFill>
              <a:round/>
              <a:headEnd/>
              <a:tailEnd/>
            </a:ln>
            <a:effectLst/>
          </p:spPr>
          <p:txBody>
            <a:bodyPr>
              <a:spAutoFit/>
            </a:bodyPr>
            <a:lstStyle/>
            <a:p>
              <a:endParaRPr lang="en-US">
                <a:latin typeface="Times New Roman" pitchFamily="18" charset="0"/>
                <a:cs typeface="Times New Roman" pitchFamily="18" charset="0"/>
              </a:endParaRPr>
            </a:p>
          </p:txBody>
        </p:sp>
        <p:sp>
          <p:nvSpPr>
            <p:cNvPr id="648221" name="Line 29"/>
            <p:cNvSpPr>
              <a:spLocks noChangeShapeType="1"/>
            </p:cNvSpPr>
            <p:nvPr/>
          </p:nvSpPr>
          <p:spPr bwMode="auto">
            <a:xfrm>
              <a:off x="154" y="3085"/>
              <a:ext cx="5472" cy="0"/>
            </a:xfrm>
            <a:prstGeom prst="line">
              <a:avLst/>
            </a:prstGeom>
            <a:noFill/>
            <a:ln w="28575" cap="sq">
              <a:solidFill>
                <a:schemeClr val="tx1"/>
              </a:solidFill>
              <a:round/>
              <a:headEnd/>
              <a:tailEnd/>
            </a:ln>
            <a:effectLst/>
          </p:spPr>
          <p:txBody>
            <a:bodyPr>
              <a:spAutoFit/>
            </a:bodyPr>
            <a:lstStyle/>
            <a:p>
              <a:endParaRPr lang="en-US">
                <a:latin typeface="Times New Roman" pitchFamily="18" charset="0"/>
                <a:cs typeface="Times New Roman" pitchFamily="18" charset="0"/>
              </a:endParaRPr>
            </a:p>
          </p:txBody>
        </p:sp>
        <p:sp>
          <p:nvSpPr>
            <p:cNvPr id="648222" name="Line 30"/>
            <p:cNvSpPr>
              <a:spLocks noChangeShapeType="1"/>
            </p:cNvSpPr>
            <p:nvPr/>
          </p:nvSpPr>
          <p:spPr bwMode="auto">
            <a:xfrm>
              <a:off x="154" y="960"/>
              <a:ext cx="0" cy="2125"/>
            </a:xfrm>
            <a:prstGeom prst="line">
              <a:avLst/>
            </a:prstGeom>
            <a:noFill/>
            <a:ln w="28575" cap="sq">
              <a:solidFill>
                <a:schemeClr val="tx1"/>
              </a:solidFill>
              <a:round/>
              <a:headEnd/>
              <a:tailEnd/>
            </a:ln>
            <a:effectLst/>
          </p:spPr>
          <p:txBody>
            <a:bodyPr>
              <a:spAutoFit/>
            </a:bodyPr>
            <a:lstStyle/>
            <a:p>
              <a:endParaRPr lang="en-US">
                <a:latin typeface="Times New Roman" pitchFamily="18" charset="0"/>
                <a:cs typeface="Times New Roman" pitchFamily="18" charset="0"/>
              </a:endParaRPr>
            </a:p>
          </p:txBody>
        </p:sp>
        <p:sp>
          <p:nvSpPr>
            <p:cNvPr id="648223" name="Line 31"/>
            <p:cNvSpPr>
              <a:spLocks noChangeShapeType="1"/>
            </p:cNvSpPr>
            <p:nvPr/>
          </p:nvSpPr>
          <p:spPr bwMode="auto">
            <a:xfrm>
              <a:off x="1392" y="960"/>
              <a:ext cx="0" cy="2125"/>
            </a:xfrm>
            <a:prstGeom prst="line">
              <a:avLst/>
            </a:prstGeom>
            <a:noFill/>
            <a:ln w="12700">
              <a:solidFill>
                <a:schemeClr val="tx1"/>
              </a:solidFill>
              <a:round/>
              <a:headEnd/>
              <a:tailEnd/>
            </a:ln>
            <a:effectLst/>
          </p:spPr>
          <p:txBody>
            <a:bodyPr>
              <a:spAutoFit/>
            </a:bodyPr>
            <a:lstStyle/>
            <a:p>
              <a:endParaRPr lang="en-US">
                <a:latin typeface="Times New Roman" pitchFamily="18" charset="0"/>
                <a:cs typeface="Times New Roman" pitchFamily="18" charset="0"/>
              </a:endParaRPr>
            </a:p>
          </p:txBody>
        </p:sp>
        <p:sp>
          <p:nvSpPr>
            <p:cNvPr id="648224" name="Line 32"/>
            <p:cNvSpPr>
              <a:spLocks noChangeShapeType="1"/>
            </p:cNvSpPr>
            <p:nvPr/>
          </p:nvSpPr>
          <p:spPr bwMode="auto">
            <a:xfrm>
              <a:off x="2352" y="960"/>
              <a:ext cx="0" cy="2125"/>
            </a:xfrm>
            <a:prstGeom prst="line">
              <a:avLst/>
            </a:prstGeom>
            <a:noFill/>
            <a:ln w="12700">
              <a:solidFill>
                <a:schemeClr val="tx1"/>
              </a:solidFill>
              <a:round/>
              <a:headEnd/>
              <a:tailEnd/>
            </a:ln>
            <a:effectLst/>
          </p:spPr>
          <p:txBody>
            <a:bodyPr>
              <a:spAutoFit/>
            </a:bodyPr>
            <a:lstStyle/>
            <a:p>
              <a:endParaRPr lang="en-US">
                <a:latin typeface="Times New Roman" pitchFamily="18" charset="0"/>
                <a:cs typeface="Times New Roman" pitchFamily="18" charset="0"/>
              </a:endParaRPr>
            </a:p>
          </p:txBody>
        </p:sp>
        <p:sp>
          <p:nvSpPr>
            <p:cNvPr id="648225" name="Line 33"/>
            <p:cNvSpPr>
              <a:spLocks noChangeShapeType="1"/>
            </p:cNvSpPr>
            <p:nvPr/>
          </p:nvSpPr>
          <p:spPr bwMode="auto">
            <a:xfrm>
              <a:off x="3130" y="960"/>
              <a:ext cx="0" cy="2125"/>
            </a:xfrm>
            <a:prstGeom prst="line">
              <a:avLst/>
            </a:prstGeom>
            <a:noFill/>
            <a:ln w="12700">
              <a:solidFill>
                <a:schemeClr val="tx1"/>
              </a:solidFill>
              <a:round/>
              <a:headEnd/>
              <a:tailEnd/>
            </a:ln>
            <a:effectLst/>
          </p:spPr>
          <p:txBody>
            <a:bodyPr>
              <a:spAutoFit/>
            </a:bodyPr>
            <a:lstStyle/>
            <a:p>
              <a:endParaRPr lang="en-US">
                <a:latin typeface="Times New Roman" pitchFamily="18" charset="0"/>
                <a:cs typeface="Times New Roman" pitchFamily="18" charset="0"/>
              </a:endParaRPr>
            </a:p>
          </p:txBody>
        </p:sp>
        <p:sp>
          <p:nvSpPr>
            <p:cNvPr id="648226" name="Line 34"/>
            <p:cNvSpPr>
              <a:spLocks noChangeShapeType="1"/>
            </p:cNvSpPr>
            <p:nvPr/>
          </p:nvSpPr>
          <p:spPr bwMode="auto">
            <a:xfrm>
              <a:off x="4186" y="960"/>
              <a:ext cx="0" cy="2125"/>
            </a:xfrm>
            <a:prstGeom prst="line">
              <a:avLst/>
            </a:prstGeom>
            <a:noFill/>
            <a:ln w="12700">
              <a:solidFill>
                <a:schemeClr val="tx1"/>
              </a:solidFill>
              <a:round/>
              <a:headEnd/>
              <a:tailEnd/>
            </a:ln>
            <a:effectLst/>
          </p:spPr>
          <p:txBody>
            <a:bodyPr>
              <a:spAutoFit/>
            </a:bodyPr>
            <a:lstStyle/>
            <a:p>
              <a:endParaRPr lang="en-US">
                <a:latin typeface="Times New Roman" pitchFamily="18" charset="0"/>
                <a:cs typeface="Times New Roman" pitchFamily="18" charset="0"/>
              </a:endParaRPr>
            </a:p>
          </p:txBody>
        </p:sp>
        <p:sp>
          <p:nvSpPr>
            <p:cNvPr id="648227" name="Line 35"/>
            <p:cNvSpPr>
              <a:spLocks noChangeShapeType="1"/>
            </p:cNvSpPr>
            <p:nvPr/>
          </p:nvSpPr>
          <p:spPr bwMode="auto">
            <a:xfrm>
              <a:off x="5626" y="960"/>
              <a:ext cx="0" cy="2125"/>
            </a:xfrm>
            <a:prstGeom prst="line">
              <a:avLst/>
            </a:prstGeom>
            <a:noFill/>
            <a:ln w="28575" cap="sq">
              <a:solidFill>
                <a:schemeClr val="tx1"/>
              </a:solidFill>
              <a:round/>
              <a:headEnd/>
              <a:tailEnd/>
            </a:ln>
            <a:effectLst/>
          </p:spPr>
          <p:txBody>
            <a:bodyPr>
              <a:spAutoFit/>
            </a:bodyPr>
            <a:lstStyle/>
            <a:p>
              <a:endParaRPr lang="en-US">
                <a:latin typeface="Times New Roman" pitchFamily="18" charset="0"/>
                <a:cs typeface="Times New Roman" pitchFamily="18" charset="0"/>
              </a:endParaRPr>
            </a:p>
          </p:txBody>
        </p:sp>
      </p:grpSp>
      <p:sp>
        <p:nvSpPr>
          <p:cNvPr id="648244" name="Line 52"/>
          <p:cNvSpPr>
            <a:spLocks noChangeShapeType="1"/>
          </p:cNvSpPr>
          <p:nvPr/>
        </p:nvSpPr>
        <p:spPr bwMode="auto">
          <a:xfrm>
            <a:off x="1768475" y="4441825"/>
            <a:ext cx="8686800" cy="0"/>
          </a:xfrm>
          <a:prstGeom prst="line">
            <a:avLst/>
          </a:prstGeom>
          <a:noFill/>
          <a:ln w="12700">
            <a:solidFill>
              <a:schemeClr val="tx1"/>
            </a:solidFill>
            <a:round/>
            <a:headEnd/>
            <a:tailEnd/>
          </a:ln>
          <a:effectLst/>
        </p:spPr>
        <p:txBody>
          <a:bodyPr>
            <a:spAutoFit/>
          </a:bodyPr>
          <a:lstStyle/>
          <a:p>
            <a:endParaRPr lang="en-US"/>
          </a:p>
        </p:txBody>
      </p:sp>
      <p:sp>
        <p:nvSpPr>
          <p:cNvPr id="648255" name="Line 63"/>
          <p:cNvSpPr>
            <a:spLocks noChangeShapeType="1"/>
          </p:cNvSpPr>
          <p:nvPr/>
        </p:nvSpPr>
        <p:spPr bwMode="auto">
          <a:xfrm>
            <a:off x="1768475" y="3986213"/>
            <a:ext cx="8686800" cy="0"/>
          </a:xfrm>
          <a:prstGeom prst="line">
            <a:avLst/>
          </a:prstGeom>
          <a:noFill/>
          <a:ln w="12700">
            <a:solidFill>
              <a:schemeClr val="tx1"/>
            </a:solidFill>
            <a:round/>
            <a:headEnd/>
            <a:tailEnd/>
          </a:ln>
          <a:effectLst/>
        </p:spPr>
        <p:txBody>
          <a:bodyPr>
            <a:spAutoFit/>
          </a:bodyPr>
          <a:lstStyle/>
          <a:p>
            <a:endParaRPr lang="en-US"/>
          </a:p>
        </p:txBody>
      </p:sp>
      <p:sp>
        <p:nvSpPr>
          <p:cNvPr id="648266" name="Line 74"/>
          <p:cNvSpPr>
            <a:spLocks noChangeShapeType="1"/>
          </p:cNvSpPr>
          <p:nvPr/>
        </p:nvSpPr>
        <p:spPr bwMode="auto">
          <a:xfrm>
            <a:off x="1768475" y="3530600"/>
            <a:ext cx="8686800" cy="0"/>
          </a:xfrm>
          <a:prstGeom prst="line">
            <a:avLst/>
          </a:prstGeom>
          <a:noFill/>
          <a:ln w="12700">
            <a:solidFill>
              <a:schemeClr val="tx1"/>
            </a:solidFill>
            <a:round/>
            <a:headEnd/>
            <a:tailEnd/>
          </a:ln>
          <a:effectLst/>
        </p:spPr>
        <p:txBody>
          <a:bodyPr>
            <a:spAutoFit/>
          </a:bodyPr>
          <a:lstStyle/>
          <a:p>
            <a:endParaRPr lang="en-US"/>
          </a:p>
        </p:txBody>
      </p:sp>
    </p:spTree>
    <p:extLst>
      <p:ext uri="{BB962C8B-B14F-4D97-AF65-F5344CB8AC3E}">
        <p14:creationId xmlns:p14="http://schemas.microsoft.com/office/powerpoint/2010/main" val="2072850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8265"/>
                                        </p:tgtEl>
                                        <p:attrNameLst>
                                          <p:attrName>style.visibility</p:attrName>
                                        </p:attrNameLst>
                                      </p:cBhvr>
                                      <p:to>
                                        <p:strVal val="visible"/>
                                      </p:to>
                                    </p:set>
                                    <p:animEffect transition="in" filter="wipe(left)">
                                      <p:cBhvr>
                                        <p:cTn id="7" dur="1000"/>
                                        <p:tgtEl>
                                          <p:spTgt spid="64826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48266"/>
                                        </p:tgtEl>
                                        <p:attrNameLst>
                                          <p:attrName>style.visibility</p:attrName>
                                        </p:attrNameLst>
                                      </p:cBhvr>
                                      <p:to>
                                        <p:strVal val="visible"/>
                                      </p:to>
                                    </p:set>
                                    <p:animEffect transition="in" filter="wipe(left)">
                                      <p:cBhvr>
                                        <p:cTn id="10" dur="3000"/>
                                        <p:tgtEl>
                                          <p:spTgt spid="648266"/>
                                        </p:tgtEl>
                                      </p:cBhvr>
                                    </p:animEffect>
                                  </p:childTnLst>
                                </p:cTn>
                              </p:par>
                            </p:childTnLst>
                          </p:cTn>
                        </p:par>
                        <p:par>
                          <p:cTn id="11" fill="hold">
                            <p:stCondLst>
                              <p:cond delay="3000"/>
                            </p:stCondLst>
                            <p:childTnLst>
                              <p:par>
                                <p:cTn id="12" presetID="1" presetClass="entr" presetSubtype="0" fill="hold" nodeType="afterEffect">
                                  <p:stCondLst>
                                    <p:cond delay="500"/>
                                  </p:stCondLst>
                                  <p:childTnLst>
                                    <p:set>
                                      <p:cBhvr>
                                        <p:cTn id="13" dur="1" fill="hold">
                                          <p:stCondLst>
                                            <p:cond delay="0"/>
                                          </p:stCondLst>
                                        </p:cTn>
                                        <p:tgtEl>
                                          <p:spTgt spid="648267"/>
                                        </p:tgtEl>
                                        <p:attrNameLst>
                                          <p:attrName>style.visibility</p:attrName>
                                        </p:attrNameLst>
                                      </p:cBhvr>
                                      <p:to>
                                        <p:strVal val="visible"/>
                                      </p:to>
                                    </p:set>
                                  </p:childTnLst>
                                </p:cTn>
                              </p:par>
                            </p:childTnLst>
                          </p:cTn>
                        </p:par>
                        <p:par>
                          <p:cTn id="14" fill="hold">
                            <p:stCondLst>
                              <p:cond delay="3500"/>
                            </p:stCondLst>
                            <p:childTnLst>
                              <p:par>
                                <p:cTn id="15" presetID="1" presetClass="entr" presetSubtype="0" fill="hold" grpId="0" nodeType="afterEffect">
                                  <p:stCondLst>
                                    <p:cond delay="500"/>
                                  </p:stCondLst>
                                  <p:childTnLst>
                                    <p:set>
                                      <p:cBhvr>
                                        <p:cTn id="16" dur="1" fill="hold">
                                          <p:stCondLst>
                                            <p:cond delay="0"/>
                                          </p:stCondLst>
                                        </p:cTn>
                                        <p:tgtEl>
                                          <p:spTgt spid="648269"/>
                                        </p:tgtEl>
                                        <p:attrNameLst>
                                          <p:attrName>style.visibility</p:attrName>
                                        </p:attrNameLst>
                                      </p:cBhvr>
                                      <p:to>
                                        <p:strVal val="visible"/>
                                      </p:to>
                                    </p:set>
                                  </p:childTnLst>
                                </p:cTn>
                              </p:par>
                            </p:childTnLst>
                          </p:cTn>
                        </p:par>
                        <p:par>
                          <p:cTn id="17" fill="hold">
                            <p:stCondLst>
                              <p:cond delay="4000"/>
                            </p:stCondLst>
                            <p:childTnLst>
                              <p:par>
                                <p:cTn id="18" presetID="1" presetClass="entr" presetSubtype="0" fill="hold" grpId="0" nodeType="afterEffect">
                                  <p:stCondLst>
                                    <p:cond delay="500"/>
                                  </p:stCondLst>
                                  <p:childTnLst>
                                    <p:set>
                                      <p:cBhvr>
                                        <p:cTn id="19" dur="1" fill="hold">
                                          <p:stCondLst>
                                            <p:cond delay="0"/>
                                          </p:stCondLst>
                                        </p:cTn>
                                        <p:tgtEl>
                                          <p:spTgt spid="648271"/>
                                        </p:tgtEl>
                                        <p:attrNameLst>
                                          <p:attrName>style.visibility</p:attrName>
                                        </p:attrNameLst>
                                      </p:cBhvr>
                                      <p:to>
                                        <p:strVal val="visible"/>
                                      </p:to>
                                    </p:set>
                                  </p:childTnLst>
                                </p:cTn>
                              </p:par>
                            </p:childTnLst>
                          </p:cTn>
                        </p:par>
                        <p:par>
                          <p:cTn id="20" fill="hold">
                            <p:stCondLst>
                              <p:cond delay="4500"/>
                            </p:stCondLst>
                            <p:childTnLst>
                              <p:par>
                                <p:cTn id="21" presetID="1" presetClass="entr" presetSubtype="0" fill="hold" grpId="0" nodeType="afterEffect">
                                  <p:stCondLst>
                                    <p:cond delay="500"/>
                                  </p:stCondLst>
                                  <p:childTnLst>
                                    <p:set>
                                      <p:cBhvr>
                                        <p:cTn id="22" dur="1" fill="hold">
                                          <p:stCondLst>
                                            <p:cond delay="0"/>
                                          </p:stCondLst>
                                        </p:cTn>
                                        <p:tgtEl>
                                          <p:spTgt spid="64827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648254"/>
                                        </p:tgtEl>
                                        <p:attrNameLst>
                                          <p:attrName>style.visibility</p:attrName>
                                        </p:attrNameLst>
                                      </p:cBhvr>
                                      <p:to>
                                        <p:strVal val="visible"/>
                                      </p:to>
                                    </p:set>
                                    <p:animEffect transition="in" filter="wipe(left)">
                                      <p:cBhvr>
                                        <p:cTn id="27" dur="1000"/>
                                        <p:tgtEl>
                                          <p:spTgt spid="64825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648255"/>
                                        </p:tgtEl>
                                        <p:attrNameLst>
                                          <p:attrName>style.visibility</p:attrName>
                                        </p:attrNameLst>
                                      </p:cBhvr>
                                      <p:to>
                                        <p:strVal val="visible"/>
                                      </p:to>
                                    </p:set>
                                    <p:animEffect transition="in" filter="wipe(left)">
                                      <p:cBhvr>
                                        <p:cTn id="30" dur="3000"/>
                                        <p:tgtEl>
                                          <p:spTgt spid="648255"/>
                                        </p:tgtEl>
                                      </p:cBhvr>
                                    </p:animEffect>
                                  </p:childTnLst>
                                </p:cTn>
                              </p:par>
                            </p:childTnLst>
                          </p:cTn>
                        </p:par>
                        <p:par>
                          <p:cTn id="31" fill="hold">
                            <p:stCondLst>
                              <p:cond delay="3000"/>
                            </p:stCondLst>
                            <p:childTnLst>
                              <p:par>
                                <p:cTn id="32" presetID="1" presetClass="entr" presetSubtype="0" fill="hold" grpId="0" nodeType="afterEffect">
                                  <p:stCondLst>
                                    <p:cond delay="500"/>
                                  </p:stCondLst>
                                  <p:childTnLst>
                                    <p:set>
                                      <p:cBhvr>
                                        <p:cTn id="33" dur="1" fill="hold">
                                          <p:stCondLst>
                                            <p:cond delay="0"/>
                                          </p:stCondLst>
                                        </p:cTn>
                                        <p:tgtEl>
                                          <p:spTgt spid="648256"/>
                                        </p:tgtEl>
                                        <p:attrNameLst>
                                          <p:attrName>style.visibility</p:attrName>
                                        </p:attrNameLst>
                                      </p:cBhvr>
                                      <p:to>
                                        <p:strVal val="visible"/>
                                      </p:to>
                                    </p:set>
                                  </p:childTnLst>
                                </p:cTn>
                              </p:par>
                            </p:childTnLst>
                          </p:cTn>
                        </p:par>
                        <p:par>
                          <p:cTn id="34" fill="hold">
                            <p:stCondLst>
                              <p:cond delay="3500"/>
                            </p:stCondLst>
                            <p:childTnLst>
                              <p:par>
                                <p:cTn id="35" presetID="1" presetClass="entr" presetSubtype="0" fill="hold" grpId="0" nodeType="afterEffect">
                                  <p:stCondLst>
                                    <p:cond delay="500"/>
                                  </p:stCondLst>
                                  <p:childTnLst>
                                    <p:set>
                                      <p:cBhvr>
                                        <p:cTn id="36" dur="1" fill="hold">
                                          <p:stCondLst>
                                            <p:cond delay="0"/>
                                          </p:stCondLst>
                                        </p:cTn>
                                        <p:tgtEl>
                                          <p:spTgt spid="648258"/>
                                        </p:tgtEl>
                                        <p:attrNameLst>
                                          <p:attrName>style.visibility</p:attrName>
                                        </p:attrNameLst>
                                      </p:cBhvr>
                                      <p:to>
                                        <p:strVal val="visible"/>
                                      </p:to>
                                    </p:set>
                                  </p:childTnLst>
                                </p:cTn>
                              </p:par>
                            </p:childTnLst>
                          </p:cTn>
                        </p:par>
                        <p:par>
                          <p:cTn id="37" fill="hold">
                            <p:stCondLst>
                              <p:cond delay="4000"/>
                            </p:stCondLst>
                            <p:childTnLst>
                              <p:par>
                                <p:cTn id="38" presetID="1" presetClass="entr" presetSubtype="0" fill="hold" grpId="0" nodeType="afterEffect">
                                  <p:stCondLst>
                                    <p:cond delay="500"/>
                                  </p:stCondLst>
                                  <p:childTnLst>
                                    <p:set>
                                      <p:cBhvr>
                                        <p:cTn id="39" dur="1" fill="hold">
                                          <p:stCondLst>
                                            <p:cond delay="0"/>
                                          </p:stCondLst>
                                        </p:cTn>
                                        <p:tgtEl>
                                          <p:spTgt spid="648260"/>
                                        </p:tgtEl>
                                        <p:attrNameLst>
                                          <p:attrName>style.visibility</p:attrName>
                                        </p:attrNameLst>
                                      </p:cBhvr>
                                      <p:to>
                                        <p:strVal val="visible"/>
                                      </p:to>
                                    </p:set>
                                  </p:childTnLst>
                                </p:cTn>
                              </p:par>
                            </p:childTnLst>
                          </p:cTn>
                        </p:par>
                        <p:par>
                          <p:cTn id="40" fill="hold">
                            <p:stCondLst>
                              <p:cond delay="4500"/>
                            </p:stCondLst>
                            <p:childTnLst>
                              <p:par>
                                <p:cTn id="41" presetID="1" presetClass="entr" presetSubtype="0" fill="hold" grpId="0" nodeType="afterEffect">
                                  <p:stCondLst>
                                    <p:cond delay="500"/>
                                  </p:stCondLst>
                                  <p:childTnLst>
                                    <p:set>
                                      <p:cBhvr>
                                        <p:cTn id="42" dur="1" fill="hold">
                                          <p:stCondLst>
                                            <p:cond delay="0"/>
                                          </p:stCondLst>
                                        </p:cTn>
                                        <p:tgtEl>
                                          <p:spTgt spid="64826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648243"/>
                                        </p:tgtEl>
                                        <p:attrNameLst>
                                          <p:attrName>style.visibility</p:attrName>
                                        </p:attrNameLst>
                                      </p:cBhvr>
                                      <p:to>
                                        <p:strVal val="visible"/>
                                      </p:to>
                                    </p:set>
                                    <p:animEffect transition="in" filter="wipe(left)">
                                      <p:cBhvr>
                                        <p:cTn id="47" dur="1000"/>
                                        <p:tgtEl>
                                          <p:spTgt spid="648243"/>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648244"/>
                                        </p:tgtEl>
                                        <p:attrNameLst>
                                          <p:attrName>style.visibility</p:attrName>
                                        </p:attrNameLst>
                                      </p:cBhvr>
                                      <p:to>
                                        <p:strVal val="visible"/>
                                      </p:to>
                                    </p:set>
                                    <p:animEffect transition="in" filter="wipe(left)">
                                      <p:cBhvr>
                                        <p:cTn id="50" dur="3000"/>
                                        <p:tgtEl>
                                          <p:spTgt spid="648244"/>
                                        </p:tgtEl>
                                      </p:cBhvr>
                                    </p:animEffect>
                                  </p:childTnLst>
                                </p:cTn>
                              </p:par>
                            </p:childTnLst>
                          </p:cTn>
                        </p:par>
                        <p:par>
                          <p:cTn id="51" fill="hold">
                            <p:stCondLst>
                              <p:cond delay="3000"/>
                            </p:stCondLst>
                            <p:childTnLst>
                              <p:par>
                                <p:cTn id="52" presetID="1" presetClass="entr" presetSubtype="0" fill="hold" grpId="0" nodeType="afterEffect">
                                  <p:stCondLst>
                                    <p:cond delay="500"/>
                                  </p:stCondLst>
                                  <p:childTnLst>
                                    <p:set>
                                      <p:cBhvr>
                                        <p:cTn id="53" dur="1" fill="hold">
                                          <p:stCondLst>
                                            <p:cond delay="0"/>
                                          </p:stCondLst>
                                        </p:cTn>
                                        <p:tgtEl>
                                          <p:spTgt spid="648245"/>
                                        </p:tgtEl>
                                        <p:attrNameLst>
                                          <p:attrName>style.visibility</p:attrName>
                                        </p:attrNameLst>
                                      </p:cBhvr>
                                      <p:to>
                                        <p:strVal val="visible"/>
                                      </p:to>
                                    </p:set>
                                  </p:childTnLst>
                                </p:cTn>
                              </p:par>
                            </p:childTnLst>
                          </p:cTn>
                        </p:par>
                        <p:par>
                          <p:cTn id="54" fill="hold">
                            <p:stCondLst>
                              <p:cond delay="3500"/>
                            </p:stCondLst>
                            <p:childTnLst>
                              <p:par>
                                <p:cTn id="55" presetID="1" presetClass="entr" presetSubtype="0" fill="hold" grpId="0" nodeType="afterEffect">
                                  <p:stCondLst>
                                    <p:cond delay="500"/>
                                  </p:stCondLst>
                                  <p:childTnLst>
                                    <p:set>
                                      <p:cBhvr>
                                        <p:cTn id="56" dur="1" fill="hold">
                                          <p:stCondLst>
                                            <p:cond delay="0"/>
                                          </p:stCondLst>
                                        </p:cTn>
                                        <p:tgtEl>
                                          <p:spTgt spid="648247"/>
                                        </p:tgtEl>
                                        <p:attrNameLst>
                                          <p:attrName>style.visibility</p:attrName>
                                        </p:attrNameLst>
                                      </p:cBhvr>
                                      <p:to>
                                        <p:strVal val="visible"/>
                                      </p:to>
                                    </p:set>
                                  </p:childTnLst>
                                </p:cTn>
                              </p:par>
                            </p:childTnLst>
                          </p:cTn>
                        </p:par>
                        <p:par>
                          <p:cTn id="57" fill="hold">
                            <p:stCondLst>
                              <p:cond delay="4000"/>
                            </p:stCondLst>
                            <p:childTnLst>
                              <p:par>
                                <p:cTn id="58" presetID="1" presetClass="entr" presetSubtype="0" fill="hold" grpId="0" nodeType="afterEffect">
                                  <p:stCondLst>
                                    <p:cond delay="500"/>
                                  </p:stCondLst>
                                  <p:childTnLst>
                                    <p:set>
                                      <p:cBhvr>
                                        <p:cTn id="59" dur="1" fill="hold">
                                          <p:stCondLst>
                                            <p:cond delay="0"/>
                                          </p:stCondLst>
                                        </p:cTn>
                                        <p:tgtEl>
                                          <p:spTgt spid="648249"/>
                                        </p:tgtEl>
                                        <p:attrNameLst>
                                          <p:attrName>style.visibility</p:attrName>
                                        </p:attrNameLst>
                                      </p:cBhvr>
                                      <p:to>
                                        <p:strVal val="visible"/>
                                      </p:to>
                                    </p:set>
                                  </p:childTnLst>
                                </p:cTn>
                              </p:par>
                            </p:childTnLst>
                          </p:cTn>
                        </p:par>
                        <p:par>
                          <p:cTn id="60" fill="hold">
                            <p:stCondLst>
                              <p:cond delay="4500"/>
                            </p:stCondLst>
                            <p:childTnLst>
                              <p:par>
                                <p:cTn id="61" presetID="1" presetClass="entr" presetSubtype="0" fill="hold" grpId="0" nodeType="afterEffect">
                                  <p:stCondLst>
                                    <p:cond delay="500"/>
                                  </p:stCondLst>
                                  <p:childTnLst>
                                    <p:set>
                                      <p:cBhvr>
                                        <p:cTn id="62" dur="1" fill="hold">
                                          <p:stCondLst>
                                            <p:cond delay="0"/>
                                          </p:stCondLst>
                                        </p:cTn>
                                        <p:tgtEl>
                                          <p:spTgt spid="64825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648214"/>
                                        </p:tgtEl>
                                        <p:attrNameLst>
                                          <p:attrName>style.visibility</p:attrName>
                                        </p:attrNameLst>
                                      </p:cBhvr>
                                      <p:to>
                                        <p:strVal val="visible"/>
                                      </p:to>
                                    </p:set>
                                    <p:animEffect transition="in" filter="wipe(left)">
                                      <p:cBhvr>
                                        <p:cTn id="67" dur="1000"/>
                                        <p:tgtEl>
                                          <p:spTgt spid="648214"/>
                                        </p:tgtEl>
                                      </p:cBhvr>
                                    </p:animEffect>
                                  </p:childTnLst>
                                </p:cTn>
                              </p:par>
                            </p:childTnLst>
                          </p:cTn>
                        </p:par>
                        <p:par>
                          <p:cTn id="68" fill="hold">
                            <p:stCondLst>
                              <p:cond delay="1000"/>
                            </p:stCondLst>
                            <p:childTnLst>
                              <p:par>
                                <p:cTn id="69" presetID="22" presetClass="entr" presetSubtype="8" fill="hold" grpId="0" nodeType="afterEffect">
                                  <p:stCondLst>
                                    <p:cond delay="500"/>
                                  </p:stCondLst>
                                  <p:childTnLst>
                                    <p:set>
                                      <p:cBhvr>
                                        <p:cTn id="70" dur="1" fill="hold">
                                          <p:stCondLst>
                                            <p:cond delay="0"/>
                                          </p:stCondLst>
                                        </p:cTn>
                                        <p:tgtEl>
                                          <p:spTgt spid="648215"/>
                                        </p:tgtEl>
                                        <p:attrNameLst>
                                          <p:attrName>style.visibility</p:attrName>
                                        </p:attrNameLst>
                                      </p:cBhvr>
                                      <p:to>
                                        <p:strVal val="visible"/>
                                      </p:to>
                                    </p:set>
                                    <p:animEffect transition="in" filter="wipe(left)">
                                      <p:cBhvr>
                                        <p:cTn id="71" dur="1000"/>
                                        <p:tgtEl>
                                          <p:spTgt spid="648215"/>
                                        </p:tgtEl>
                                      </p:cBhvr>
                                    </p:animEffect>
                                  </p:childTnLst>
                                </p:cTn>
                              </p:par>
                            </p:childTnLst>
                          </p:cTn>
                        </p:par>
                        <p:par>
                          <p:cTn id="72" fill="hold">
                            <p:stCondLst>
                              <p:cond delay="2500"/>
                            </p:stCondLst>
                            <p:childTnLst>
                              <p:par>
                                <p:cTn id="73" presetID="22" presetClass="entr" presetSubtype="8" fill="hold" grpId="0" nodeType="afterEffect">
                                  <p:stCondLst>
                                    <p:cond delay="500"/>
                                  </p:stCondLst>
                                  <p:childTnLst>
                                    <p:set>
                                      <p:cBhvr>
                                        <p:cTn id="74" dur="1" fill="hold">
                                          <p:stCondLst>
                                            <p:cond delay="0"/>
                                          </p:stCondLst>
                                        </p:cTn>
                                        <p:tgtEl>
                                          <p:spTgt spid="648216"/>
                                        </p:tgtEl>
                                        <p:attrNameLst>
                                          <p:attrName>style.visibility</p:attrName>
                                        </p:attrNameLst>
                                      </p:cBhvr>
                                      <p:to>
                                        <p:strVal val="visible"/>
                                      </p:to>
                                    </p:set>
                                    <p:animEffect transition="in" filter="wipe(left)">
                                      <p:cBhvr>
                                        <p:cTn id="75" dur="1000"/>
                                        <p:tgtEl>
                                          <p:spTgt spid="648216"/>
                                        </p:tgtEl>
                                      </p:cBhvr>
                                    </p:animEffect>
                                  </p:childTnLst>
                                </p:cTn>
                              </p:par>
                            </p:childTnLst>
                          </p:cTn>
                        </p:par>
                        <p:par>
                          <p:cTn id="76" fill="hold">
                            <p:stCondLst>
                              <p:cond delay="4000"/>
                            </p:stCondLst>
                            <p:childTnLst>
                              <p:par>
                                <p:cTn id="77" presetID="22" presetClass="entr" presetSubtype="8" fill="hold" grpId="0" nodeType="afterEffect">
                                  <p:stCondLst>
                                    <p:cond delay="500"/>
                                  </p:stCondLst>
                                  <p:childTnLst>
                                    <p:set>
                                      <p:cBhvr>
                                        <p:cTn id="78" dur="1" fill="hold">
                                          <p:stCondLst>
                                            <p:cond delay="0"/>
                                          </p:stCondLst>
                                        </p:cTn>
                                        <p:tgtEl>
                                          <p:spTgt spid="648217"/>
                                        </p:tgtEl>
                                        <p:attrNameLst>
                                          <p:attrName>style.visibility</p:attrName>
                                        </p:attrNameLst>
                                      </p:cBhvr>
                                      <p:to>
                                        <p:strVal val="visible"/>
                                      </p:to>
                                    </p:set>
                                    <p:animEffect transition="in" filter="wipe(left)">
                                      <p:cBhvr>
                                        <p:cTn id="79" dur="1000"/>
                                        <p:tgtEl>
                                          <p:spTgt spid="648217"/>
                                        </p:tgtEl>
                                      </p:cBhvr>
                                    </p:animEffect>
                                  </p:childTnLst>
                                </p:cTn>
                              </p:par>
                            </p:childTnLst>
                          </p:cTn>
                        </p:par>
                        <p:par>
                          <p:cTn id="80" fill="hold">
                            <p:stCondLst>
                              <p:cond delay="5500"/>
                            </p:stCondLst>
                            <p:childTnLst>
                              <p:par>
                                <p:cTn id="81" presetID="22" presetClass="entr" presetSubtype="8" fill="hold" grpId="0" nodeType="afterEffect">
                                  <p:stCondLst>
                                    <p:cond delay="500"/>
                                  </p:stCondLst>
                                  <p:childTnLst>
                                    <p:set>
                                      <p:cBhvr>
                                        <p:cTn id="82" dur="1" fill="hold">
                                          <p:stCondLst>
                                            <p:cond delay="0"/>
                                          </p:stCondLst>
                                        </p:cTn>
                                        <p:tgtEl>
                                          <p:spTgt spid="648218"/>
                                        </p:tgtEl>
                                        <p:attrNameLst>
                                          <p:attrName>style.visibility</p:attrName>
                                        </p:attrNameLst>
                                      </p:cBhvr>
                                      <p:to>
                                        <p:strVal val="visible"/>
                                      </p:to>
                                    </p:set>
                                    <p:animEffect transition="in" filter="wipe(left)">
                                      <p:cBhvr>
                                        <p:cTn id="83" dur="1000"/>
                                        <p:tgtEl>
                                          <p:spTgt spid="648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8273" grpId="0"/>
      <p:bldP spid="648271" grpId="0"/>
      <p:bldP spid="648269" grpId="0"/>
      <p:bldP spid="648265" grpId="0"/>
      <p:bldP spid="648262" grpId="0"/>
      <p:bldP spid="648260" grpId="0"/>
      <p:bldP spid="648258" grpId="0"/>
      <p:bldP spid="648256" grpId="0"/>
      <p:bldP spid="648254" grpId="0"/>
      <p:bldP spid="648251" grpId="0"/>
      <p:bldP spid="648249" grpId="0"/>
      <p:bldP spid="648247" grpId="0"/>
      <p:bldP spid="648245" grpId="0"/>
      <p:bldP spid="648243" grpId="0"/>
      <p:bldP spid="648218" grpId="0"/>
      <p:bldP spid="648217" grpId="0"/>
      <p:bldP spid="648216" grpId="0"/>
      <p:bldP spid="648215" grpId="0"/>
      <p:bldP spid="648214" grpId="0"/>
      <p:bldP spid="648244" grpId="0" animBg="1"/>
      <p:bldP spid="648255" grpId="0" animBg="1"/>
      <p:bldP spid="64826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28B91F9E-CC50-4BB4-9594-5A3A2930D670}" type="slidenum">
              <a:rPr lang="en-US" altLang="en-US" smtClean="0">
                <a:solidFill>
                  <a:schemeClr val="bg1"/>
                </a:solidFill>
                <a:latin typeface="Times New Roman" panose="02020603050405020304" pitchFamily="18" charset="0"/>
              </a:rPr>
              <a:pPr/>
              <a:t>17</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normAutofit/>
          </a:bodyPr>
          <a:lstStyle/>
          <a:p>
            <a:pPr algn="l" eaLnBrk="1" hangingPunct="1">
              <a:defRPr/>
            </a:pPr>
            <a:r>
              <a:rPr lang="en-US" altLang="en-US" sz="3200" dirty="0">
                <a:latin typeface="Baskerville Old Face" panose="02020602080505020303" pitchFamily="18" charset="0"/>
                <a:cs typeface="Times New Roman" panose="02020603050405020304" pitchFamily="18" charset="0"/>
              </a:rPr>
              <a:t>Types of Scales – </a:t>
            </a:r>
            <a:r>
              <a:rPr lang="en-US" altLang="en-US" sz="3200" dirty="0" smtClean="0">
                <a:latin typeface="Baskerville Old Face" panose="02020602080505020303" pitchFamily="18" charset="0"/>
                <a:cs typeface="Times New Roman" panose="02020603050405020304" pitchFamily="18" charset="0"/>
              </a:rPr>
              <a:t>Review</a:t>
            </a:r>
            <a:endParaRPr lang="en-US" altLang="en-US" sz="4000" dirty="0">
              <a:latin typeface="Baskerville Old Face" panose="02020602080505020303" pitchFamily="18" charset="0"/>
            </a:endParaRPr>
          </a:p>
        </p:txBody>
      </p:sp>
      <p:pic>
        <p:nvPicPr>
          <p:cNvPr id="27652" name="Picture 1"/>
          <p:cNvPicPr>
            <a:picLocks noChangeAspect="1"/>
          </p:cNvPicPr>
          <p:nvPr/>
        </p:nvPicPr>
        <p:blipFill>
          <a:blip r:embed="rId3">
            <a:lum bright="-20000" contrast="20000"/>
            <a:extLst>
              <a:ext uri="{28A0092B-C50C-407E-A947-70E740481C1C}">
                <a14:useLocalDpi xmlns:a14="http://schemas.microsoft.com/office/drawing/2010/main" val="0"/>
              </a:ext>
            </a:extLst>
          </a:blip>
          <a:srcRect/>
          <a:stretch>
            <a:fillRect/>
          </a:stretch>
        </p:blipFill>
        <p:spPr bwMode="auto">
          <a:xfrm>
            <a:off x="1074738" y="1044576"/>
            <a:ext cx="9440862" cy="554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57629130"/>
      </p:ext>
    </p:extLst>
  </p:cSld>
  <p:clrMapOvr>
    <a:masterClrMapping/>
  </p:clrMapOvr>
  <p:transition>
    <p:cove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27F9EC6A-0893-4892-BBAD-934B5D3FF8ED}" type="slidenum">
              <a:rPr lang="en-US" altLang="en-US" smtClean="0">
                <a:solidFill>
                  <a:schemeClr val="bg1"/>
                </a:solidFill>
                <a:latin typeface="Times New Roman" panose="02020603050405020304" pitchFamily="18" charset="0"/>
              </a:rPr>
              <a:pPr/>
              <a:t>18</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normAutofit/>
          </a:bodyPr>
          <a:lstStyle/>
          <a:p>
            <a:pPr algn="l" eaLnBrk="1" hangingPunct="1">
              <a:defRPr/>
            </a:pPr>
            <a:r>
              <a:rPr lang="en-US" sz="3600" dirty="0">
                <a:latin typeface="Baskerville Old Face" panose="02020602080505020303" pitchFamily="18" charset="0"/>
                <a:cs typeface="Times New Roman" panose="02020603050405020304" pitchFamily="18" charset="0"/>
              </a:rPr>
              <a:t>Measure Development </a:t>
            </a:r>
            <a:endParaRPr lang="en-US" altLang="en-US" dirty="0">
              <a:latin typeface="Baskerville Old Face" panose="02020602080505020303" pitchFamily="18" charset="0"/>
            </a:endParaRPr>
          </a:p>
        </p:txBody>
      </p:sp>
      <p:sp>
        <p:nvSpPr>
          <p:cNvPr id="5" name="Rectangle 3"/>
          <p:cNvSpPr txBox="1">
            <a:spLocks noChangeArrowheads="1"/>
          </p:cNvSpPr>
          <p:nvPr/>
        </p:nvSpPr>
        <p:spPr bwMode="auto">
          <a:xfrm>
            <a:off x="171450" y="1176339"/>
            <a:ext cx="11734799" cy="5545136"/>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ctr" rtl="0" eaLnBrk="0" fontAlgn="base" hangingPunct="0">
              <a:spcBef>
                <a:spcPct val="20000"/>
              </a:spcBef>
              <a:spcAft>
                <a:spcPct val="0"/>
              </a:spcAft>
              <a:buChar char="•"/>
              <a:defRPr sz="3600" i="1">
                <a:solidFill>
                  <a:schemeClr val="bg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just">
              <a:lnSpc>
                <a:spcPct val="150000"/>
              </a:lnSpc>
              <a:buNone/>
              <a:defRPr/>
            </a:pPr>
            <a:r>
              <a:rPr lang="en-US" sz="2400" i="0" dirty="0">
                <a:solidFill>
                  <a:schemeClr val="tx1"/>
                </a:solidFill>
                <a:latin typeface="Times New Roman" panose="02020603050405020304" pitchFamily="18" charset="0"/>
                <a:cs typeface="Times New Roman" panose="02020603050405020304" pitchFamily="18" charset="0"/>
              </a:rPr>
              <a:t>Only after rigorous literature review &amp; there is no quantitative scale suits your needs, then you can develop your own measurement scale. Some considerations include:</a:t>
            </a:r>
          </a:p>
          <a:p>
            <a:pPr algn="just">
              <a:lnSpc>
                <a:spcPct val="150000"/>
              </a:lnSpc>
              <a:buFont typeface="+mj-lt"/>
              <a:buAutoNum type="arabicPeriod"/>
              <a:defRPr/>
            </a:pPr>
            <a:r>
              <a:rPr lang="en-US" sz="2200" i="0" dirty="0">
                <a:solidFill>
                  <a:schemeClr val="tx1"/>
                </a:solidFill>
                <a:latin typeface="Times New Roman" panose="02020603050405020304" pitchFamily="18" charset="0"/>
                <a:cs typeface="Times New Roman" panose="02020603050405020304" pitchFamily="18" charset="0"/>
              </a:rPr>
              <a:t>Ensure you develop your </a:t>
            </a:r>
            <a:r>
              <a:rPr lang="en-US" sz="2200" b="1" i="0" dirty="0">
                <a:solidFill>
                  <a:schemeClr val="tx1"/>
                </a:solidFill>
                <a:latin typeface="Times New Roman" panose="02020603050405020304" pitchFamily="18" charset="0"/>
                <a:cs typeface="Times New Roman" panose="02020603050405020304" pitchFamily="18" charset="0"/>
              </a:rPr>
              <a:t>operational definition </a:t>
            </a:r>
            <a:r>
              <a:rPr lang="en-US" sz="2200" i="0" dirty="0">
                <a:solidFill>
                  <a:schemeClr val="tx1"/>
                </a:solidFill>
                <a:latin typeface="Times New Roman" panose="02020603050405020304" pitchFamily="18" charset="0"/>
                <a:cs typeface="Times New Roman" panose="02020603050405020304" pitchFamily="18" charset="0"/>
              </a:rPr>
              <a:t>first for each variable &amp; construct.</a:t>
            </a:r>
          </a:p>
          <a:p>
            <a:pPr algn="just">
              <a:lnSpc>
                <a:spcPct val="150000"/>
              </a:lnSpc>
              <a:buFont typeface="+mj-lt"/>
              <a:buAutoNum type="arabicPeriod"/>
              <a:defRPr/>
            </a:pPr>
            <a:r>
              <a:rPr lang="en-US" sz="2200" i="0" dirty="0">
                <a:solidFill>
                  <a:schemeClr val="tx1"/>
                </a:solidFill>
                <a:latin typeface="Times New Roman" panose="02020603050405020304" pitchFamily="18" charset="0"/>
                <a:cs typeface="Times New Roman" panose="02020603050405020304" pitchFamily="18" charset="0"/>
              </a:rPr>
              <a:t>Use </a:t>
            </a:r>
            <a:r>
              <a:rPr lang="en-US" sz="2200" b="1" i="0" dirty="0">
                <a:solidFill>
                  <a:schemeClr val="tx1"/>
                </a:solidFill>
                <a:latin typeface="Times New Roman" panose="02020603050405020304" pitchFamily="18" charset="0"/>
                <a:cs typeface="Times New Roman" panose="02020603050405020304" pitchFamily="18" charset="0"/>
              </a:rPr>
              <a:t>simple</a:t>
            </a:r>
            <a:r>
              <a:rPr lang="en-US" sz="2200" i="0" dirty="0">
                <a:solidFill>
                  <a:schemeClr val="tx1"/>
                </a:solidFill>
                <a:latin typeface="Times New Roman" panose="02020603050405020304" pitchFamily="18" charset="0"/>
                <a:cs typeface="Times New Roman" panose="02020603050405020304" pitchFamily="18" charset="0"/>
              </a:rPr>
              <a:t> language &amp; words for each questions &amp; when all the questions group together should referring to one variable / construct.</a:t>
            </a:r>
          </a:p>
          <a:p>
            <a:pPr algn="just">
              <a:lnSpc>
                <a:spcPct val="150000"/>
              </a:lnSpc>
              <a:buFont typeface="+mj-lt"/>
              <a:buAutoNum type="arabicPeriod"/>
              <a:defRPr/>
            </a:pPr>
            <a:r>
              <a:rPr lang="en-US" sz="2200" i="0" dirty="0">
                <a:solidFill>
                  <a:schemeClr val="tx1"/>
                </a:solidFill>
                <a:latin typeface="Times New Roman" panose="02020603050405020304" pitchFamily="18" charset="0"/>
                <a:cs typeface="Times New Roman" panose="02020603050405020304" pitchFamily="18" charset="0"/>
              </a:rPr>
              <a:t>Ensure there is no </a:t>
            </a:r>
            <a:r>
              <a:rPr lang="en-US" sz="2200" b="1" i="0" dirty="0">
                <a:solidFill>
                  <a:schemeClr val="tx1"/>
                </a:solidFill>
                <a:latin typeface="Times New Roman" panose="02020603050405020304" pitchFamily="18" charset="0"/>
                <a:cs typeface="Times New Roman" panose="02020603050405020304" pitchFamily="18" charset="0"/>
              </a:rPr>
              <a:t>double / multi-barrels </a:t>
            </a:r>
            <a:r>
              <a:rPr lang="en-US" sz="2200" i="0" dirty="0">
                <a:solidFill>
                  <a:schemeClr val="tx1"/>
                </a:solidFill>
                <a:latin typeface="Times New Roman" panose="02020603050405020304" pitchFamily="18" charset="0"/>
                <a:cs typeface="Times New Roman" panose="02020603050405020304" pitchFamily="18" charset="0"/>
              </a:rPr>
              <a:t>question i.e. a question ask more than 1 thing that respondents are confused not sure which thing the researcher is asking &amp; when they responded, the researcher not sure which thing the respondents are answering (because too many things are asked in 1 question).</a:t>
            </a:r>
          </a:p>
        </p:txBody>
      </p:sp>
    </p:spTree>
    <p:extLst>
      <p:ext uri="{BB962C8B-B14F-4D97-AF65-F5344CB8AC3E}">
        <p14:creationId xmlns:p14="http://schemas.microsoft.com/office/powerpoint/2010/main" val="206973079"/>
      </p:ext>
    </p:extLst>
  </p:cSld>
  <p:clrMapOvr>
    <a:masterClrMapping/>
  </p:clrMapOvr>
  <p:transition>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24F4E7B3-68F2-48E3-B64D-2CDA5662459B}" type="slidenum">
              <a:rPr lang="en-US" altLang="en-US" smtClean="0">
                <a:solidFill>
                  <a:schemeClr val="bg1"/>
                </a:solidFill>
                <a:latin typeface="Times New Roman" panose="02020603050405020304" pitchFamily="18" charset="0"/>
              </a:rPr>
              <a:pPr/>
              <a:t>19</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209550" y="238127"/>
            <a:ext cx="8229600" cy="769937"/>
          </a:xfrm>
          <a:ln>
            <a:miter lim="800000"/>
            <a:headEnd/>
            <a:tailEnd/>
          </a:ln>
        </p:spPr>
        <p:txBody>
          <a:bodyPr wrap="square" numCol="1" anchor="t" anchorCtr="0" compatLnSpc="1">
            <a:prstTxWarp prst="textNoShape">
              <a:avLst/>
            </a:prstTxWarp>
            <a:normAutofit/>
          </a:bodyPr>
          <a:lstStyle/>
          <a:p>
            <a:pPr algn="l" eaLnBrk="1" hangingPunct="1">
              <a:defRPr/>
            </a:pPr>
            <a:r>
              <a:rPr lang="en-US" sz="3600" b="1" dirty="0">
                <a:latin typeface="Times New Roman" panose="02020603050405020304" pitchFamily="18" charset="0"/>
                <a:cs typeface="Times New Roman" panose="02020603050405020304" pitchFamily="18" charset="0"/>
              </a:rPr>
              <a:t>Measure Development </a:t>
            </a:r>
            <a:endParaRPr lang="en-US" altLang="en-US" b="1" dirty="0"/>
          </a:p>
        </p:txBody>
      </p:sp>
      <p:sp>
        <p:nvSpPr>
          <p:cNvPr id="5" name="Rectangle 3"/>
          <p:cNvSpPr txBox="1">
            <a:spLocks noChangeArrowheads="1"/>
          </p:cNvSpPr>
          <p:nvPr/>
        </p:nvSpPr>
        <p:spPr bwMode="auto">
          <a:xfrm>
            <a:off x="209550" y="1176339"/>
            <a:ext cx="11601449" cy="5376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a:lnSpc>
                <a:spcPct val="150000"/>
              </a:lnSpc>
              <a:spcBef>
                <a:spcPct val="20000"/>
              </a:spcBef>
              <a:buFont typeface="Arial" panose="020B0604020202020204" pitchFamily="34" charset="0"/>
              <a:buAutoNum type="arabicPeriod" startAt="4"/>
            </a:pPr>
            <a:r>
              <a:rPr lang="en-US" altLang="en-US" sz="2400" dirty="0">
                <a:latin typeface="Times New Roman" panose="02020603050405020304" pitchFamily="18" charset="0"/>
                <a:cs typeface="Times New Roman" panose="02020603050405020304" pitchFamily="18" charset="0"/>
              </a:rPr>
              <a:t>Ensure you use </a:t>
            </a:r>
            <a:r>
              <a:rPr lang="en-US" altLang="en-US" sz="2400" b="1" dirty="0">
                <a:latin typeface="Times New Roman" panose="02020603050405020304" pitchFamily="18" charset="0"/>
                <a:cs typeface="Times New Roman" panose="02020603050405020304" pitchFamily="18" charset="0"/>
              </a:rPr>
              <a:t>formative </a:t>
            </a:r>
            <a:r>
              <a:rPr lang="en-US" altLang="en-US" sz="2400" dirty="0">
                <a:latin typeface="Times New Roman" panose="02020603050405020304" pitchFamily="18" charset="0"/>
                <a:cs typeface="Times New Roman" panose="02020603050405020304" pitchFamily="18" charset="0"/>
              </a:rPr>
              <a:t>or</a:t>
            </a:r>
            <a:r>
              <a:rPr lang="en-US" altLang="en-US" sz="2400" b="1" dirty="0">
                <a:latin typeface="Times New Roman" panose="02020603050405020304" pitchFamily="18" charset="0"/>
                <a:cs typeface="Times New Roman" panose="02020603050405020304" pitchFamily="18" charset="0"/>
              </a:rPr>
              <a:t> reflective </a:t>
            </a:r>
            <a:r>
              <a:rPr lang="en-US" altLang="en-US" sz="2400" dirty="0">
                <a:latin typeface="Times New Roman" panose="02020603050405020304" pitchFamily="18" charset="0"/>
                <a:cs typeface="Times New Roman" panose="02020603050405020304" pitchFamily="18" charset="0"/>
              </a:rPr>
              <a:t>questions as appropriate to represent a variable or construct – </a:t>
            </a:r>
          </a:p>
          <a:p>
            <a:pPr lvl="1" algn="just">
              <a:lnSpc>
                <a:spcPct val="150000"/>
              </a:lnSpc>
              <a:spcBef>
                <a:spcPct val="20000"/>
              </a:spcBef>
              <a:buFontTx/>
              <a:buChar char="–"/>
            </a:pPr>
            <a:r>
              <a:rPr lang="en-US" altLang="en-US" sz="2400" b="1" dirty="0">
                <a:latin typeface="Times New Roman" panose="02020603050405020304" pitchFamily="18" charset="0"/>
                <a:cs typeface="Times New Roman" panose="02020603050405020304" pitchFamily="18" charset="0"/>
              </a:rPr>
              <a:t>Formative</a:t>
            </a:r>
            <a:r>
              <a:rPr lang="en-US" altLang="en-US" sz="2400" dirty="0">
                <a:latin typeface="Times New Roman" panose="02020603050405020304" pitchFamily="18" charset="0"/>
                <a:cs typeface="Times New Roman" panose="02020603050405020304" pitchFamily="18" charset="0"/>
              </a:rPr>
              <a:t> questions are several questions in which each has its own unique attribute / characteristic &amp; all questions group together to form / represent the variable.  </a:t>
            </a:r>
          </a:p>
          <a:p>
            <a:pPr lvl="1" algn="just">
              <a:lnSpc>
                <a:spcPct val="150000"/>
              </a:lnSpc>
              <a:spcBef>
                <a:spcPct val="20000"/>
              </a:spcBef>
              <a:buFontTx/>
              <a:buChar char="–"/>
            </a:pPr>
            <a:r>
              <a:rPr lang="en-US" altLang="en-US" sz="2400" b="1" dirty="0">
                <a:latin typeface="Times New Roman" panose="02020603050405020304" pitchFamily="18" charset="0"/>
                <a:cs typeface="Times New Roman" panose="02020603050405020304" pitchFamily="18" charset="0"/>
              </a:rPr>
              <a:t>Reflective</a:t>
            </a:r>
            <a:r>
              <a:rPr lang="en-US" altLang="en-US" sz="2400" dirty="0">
                <a:latin typeface="Times New Roman" panose="02020603050405020304" pitchFamily="18" charset="0"/>
                <a:cs typeface="Times New Roman" panose="02020603050405020304" pitchFamily="18" charset="0"/>
              </a:rPr>
              <a:t> questions refer to several questions whereby each question is reflecting a variable from different angle for several times.  </a:t>
            </a:r>
          </a:p>
          <a:p>
            <a:pPr lvl="1" algn="just">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Reason being formative / reflective questions can affect what data analysis modeling you need to use e.g. Partial Least Squares-Structural Equation Modeling (PLS-SEM) </a:t>
            </a:r>
            <a:r>
              <a:rPr lang="en-US" altLang="en-US" sz="2400" dirty="0" err="1">
                <a:latin typeface="Times New Roman" panose="02020603050405020304" pitchFamily="18" charset="0"/>
                <a:cs typeface="Times New Roman" panose="02020603050405020304" pitchFamily="18" charset="0"/>
              </a:rPr>
              <a:t>vs</a:t>
            </a:r>
            <a:r>
              <a:rPr lang="en-US" altLang="en-US" sz="2400" dirty="0">
                <a:latin typeface="Times New Roman" panose="02020603050405020304" pitchFamily="18" charset="0"/>
                <a:cs typeface="Times New Roman" panose="02020603050405020304" pitchFamily="18" charset="0"/>
              </a:rPr>
              <a:t> Covariance-based SEM etc.</a:t>
            </a:r>
          </a:p>
        </p:txBody>
      </p:sp>
    </p:spTree>
    <p:extLst>
      <p:ext uri="{BB962C8B-B14F-4D97-AF65-F5344CB8AC3E}">
        <p14:creationId xmlns:p14="http://schemas.microsoft.com/office/powerpoint/2010/main" val="3174876380"/>
      </p:ext>
    </p:extLst>
  </p:cSld>
  <p:clrMapOvr>
    <a:masterClrMapping/>
  </p:clrMapOvr>
  <p:transition>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blinds(horizontal)">
                                      <p:cBhvr>
                                        <p:cTn id="10" dur="500"/>
                                        <p:tgtEl>
                                          <p:spTgt spid="5">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blinds(horizontal)">
                                      <p:cBhvr>
                                        <p:cTn id="13" dur="500"/>
                                        <p:tgtEl>
                                          <p:spTgt spid="5">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blinds(horizontal)">
                                      <p:cBhvr>
                                        <p:cTn id="16"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ctr"/>
            <a:r>
              <a:rPr lang="en-US" dirty="0" smtClean="0"/>
              <a:t>REVISION</a:t>
            </a:r>
            <a:endParaRPr lang="en-US" dirty="0"/>
          </a:p>
        </p:txBody>
      </p:sp>
    </p:spTree>
    <p:extLst>
      <p:ext uri="{BB962C8B-B14F-4D97-AF65-F5344CB8AC3E}">
        <p14:creationId xmlns:p14="http://schemas.microsoft.com/office/powerpoint/2010/main" val="37594570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215ABBC0-BBD6-4B34-830F-F31F4E22DC06}" type="slidenum">
              <a:rPr lang="en-US" altLang="en-US" smtClean="0">
                <a:solidFill>
                  <a:schemeClr val="bg1"/>
                </a:solidFill>
                <a:latin typeface="Times New Roman" panose="02020603050405020304" pitchFamily="18" charset="0"/>
              </a:rPr>
              <a:pPr/>
              <a:t>20</a:t>
            </a:fld>
            <a:endParaRPr lang="en-US" altLang="en-US" smtClean="0">
              <a:solidFill>
                <a:schemeClr val="bg1"/>
              </a:solidFill>
              <a:latin typeface="Times New Roman" panose="02020603050405020304" pitchFamily="18" charset="0"/>
            </a:endParaRPr>
          </a:p>
        </p:txBody>
      </p:sp>
      <p:sp>
        <p:nvSpPr>
          <p:cNvPr id="491524"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normAutofit/>
          </a:bodyPr>
          <a:lstStyle/>
          <a:p>
            <a:pPr algn="l" eaLnBrk="1" hangingPunct="1">
              <a:defRPr/>
            </a:pPr>
            <a:r>
              <a:rPr lang="en-US" altLang="en-US" sz="4000" b="1" dirty="0">
                <a:latin typeface="Baskerville Old Face" panose="02020602080505020303" pitchFamily="18" charset="0"/>
              </a:rPr>
              <a:t>Sources of Error</a:t>
            </a:r>
          </a:p>
        </p:txBody>
      </p:sp>
      <p:sp>
        <p:nvSpPr>
          <p:cNvPr id="491525" name="AutoShape 5"/>
          <p:cNvSpPr>
            <a:spLocks noChangeArrowheads="1"/>
          </p:cNvSpPr>
          <p:nvPr/>
        </p:nvSpPr>
        <p:spPr bwMode="auto">
          <a:xfrm>
            <a:off x="3924300" y="1981201"/>
            <a:ext cx="2209800" cy="2011363"/>
          </a:xfrm>
          <a:prstGeom prst="octagon">
            <a:avLst>
              <a:gd name="adj" fmla="val 29287"/>
            </a:avLst>
          </a:prstGeom>
          <a:solidFill>
            <a:srgbClr val="FFDD99"/>
          </a:solidFill>
          <a:ln w="9525" algn="ctr">
            <a:solidFill>
              <a:schemeClr val="tx1"/>
            </a:solidFill>
            <a:miter lim="800000"/>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latin typeface="Times New Roman" panose="02020603050405020304" pitchFamily="18" charset="0"/>
                <a:cs typeface="Times New Roman" panose="02020603050405020304" pitchFamily="18" charset="0"/>
              </a:rPr>
              <a:t>Respondent</a:t>
            </a:r>
          </a:p>
        </p:txBody>
      </p:sp>
      <p:sp>
        <p:nvSpPr>
          <p:cNvPr id="491526" name="AutoShape 6"/>
          <p:cNvSpPr>
            <a:spLocks noChangeArrowheads="1"/>
          </p:cNvSpPr>
          <p:nvPr/>
        </p:nvSpPr>
        <p:spPr bwMode="auto">
          <a:xfrm>
            <a:off x="6134100" y="3992563"/>
            <a:ext cx="2209800" cy="2011362"/>
          </a:xfrm>
          <a:prstGeom prst="octagon">
            <a:avLst>
              <a:gd name="adj" fmla="val 29287"/>
            </a:avLst>
          </a:prstGeom>
          <a:solidFill>
            <a:srgbClr val="FED31E"/>
          </a:solidFill>
          <a:ln w="9525" algn="ctr">
            <a:solidFill>
              <a:schemeClr val="tx1"/>
            </a:solidFill>
            <a:miter lim="800000"/>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latin typeface="Times New Roman" panose="02020603050405020304" pitchFamily="18" charset="0"/>
                <a:cs typeface="Times New Roman" panose="02020603050405020304" pitchFamily="18" charset="0"/>
              </a:rPr>
              <a:t>Instrument</a:t>
            </a:r>
          </a:p>
        </p:txBody>
      </p:sp>
      <p:sp>
        <p:nvSpPr>
          <p:cNvPr id="491527" name="AutoShape 7"/>
          <p:cNvSpPr>
            <a:spLocks noChangeArrowheads="1"/>
          </p:cNvSpPr>
          <p:nvPr/>
        </p:nvSpPr>
        <p:spPr bwMode="auto">
          <a:xfrm>
            <a:off x="3924300" y="3992563"/>
            <a:ext cx="2209800" cy="2011362"/>
          </a:xfrm>
          <a:prstGeom prst="octagon">
            <a:avLst>
              <a:gd name="adj" fmla="val 29287"/>
            </a:avLst>
          </a:prstGeom>
          <a:solidFill>
            <a:srgbClr val="DFF5DF"/>
          </a:solidFill>
          <a:ln w="9525" algn="ctr">
            <a:solidFill>
              <a:schemeClr val="tx1"/>
            </a:solidFill>
            <a:miter lim="800000"/>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latin typeface="Times New Roman" panose="02020603050405020304" pitchFamily="18" charset="0"/>
                <a:cs typeface="Times New Roman" panose="02020603050405020304" pitchFamily="18" charset="0"/>
              </a:rPr>
              <a:t>Measurer</a:t>
            </a:r>
          </a:p>
        </p:txBody>
      </p:sp>
      <p:sp>
        <p:nvSpPr>
          <p:cNvPr id="491528" name="AutoShape 8"/>
          <p:cNvSpPr>
            <a:spLocks noChangeArrowheads="1"/>
          </p:cNvSpPr>
          <p:nvPr/>
        </p:nvSpPr>
        <p:spPr bwMode="auto">
          <a:xfrm>
            <a:off x="6134100" y="1981201"/>
            <a:ext cx="2209800" cy="2011363"/>
          </a:xfrm>
          <a:prstGeom prst="octagon">
            <a:avLst>
              <a:gd name="adj" fmla="val 29287"/>
            </a:avLst>
          </a:prstGeom>
          <a:solidFill>
            <a:srgbClr val="5AC07A"/>
          </a:solidFill>
          <a:ln w="9525" algn="ctr">
            <a:solidFill>
              <a:schemeClr val="tx1"/>
            </a:solidFill>
            <a:miter lim="800000"/>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latin typeface="Times New Roman" panose="02020603050405020304" pitchFamily="18" charset="0"/>
                <a:cs typeface="Times New Roman" panose="02020603050405020304" pitchFamily="18" charset="0"/>
              </a:rPr>
              <a:t>Situation </a:t>
            </a:r>
          </a:p>
        </p:txBody>
      </p:sp>
    </p:spTree>
    <p:extLst>
      <p:ext uri="{BB962C8B-B14F-4D97-AF65-F5344CB8AC3E}">
        <p14:creationId xmlns:p14="http://schemas.microsoft.com/office/powerpoint/2010/main" val="1958173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91525"/>
                                        </p:tgtEl>
                                        <p:attrNameLst>
                                          <p:attrName>style.visibility</p:attrName>
                                        </p:attrNameLst>
                                      </p:cBhvr>
                                      <p:to>
                                        <p:strVal val="visible"/>
                                      </p:to>
                                    </p:set>
                                    <p:animEffect transition="in" filter="blinds(horizontal)">
                                      <p:cBhvr>
                                        <p:cTn id="7" dur="500"/>
                                        <p:tgtEl>
                                          <p:spTgt spid="49152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91528"/>
                                        </p:tgtEl>
                                        <p:attrNameLst>
                                          <p:attrName>style.visibility</p:attrName>
                                        </p:attrNameLst>
                                      </p:cBhvr>
                                      <p:to>
                                        <p:strVal val="visible"/>
                                      </p:to>
                                    </p:set>
                                    <p:animEffect transition="in" filter="blinds(horizontal)">
                                      <p:cBhvr>
                                        <p:cTn id="12" dur="500"/>
                                        <p:tgtEl>
                                          <p:spTgt spid="49152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91527"/>
                                        </p:tgtEl>
                                        <p:attrNameLst>
                                          <p:attrName>style.visibility</p:attrName>
                                        </p:attrNameLst>
                                      </p:cBhvr>
                                      <p:to>
                                        <p:strVal val="visible"/>
                                      </p:to>
                                    </p:set>
                                    <p:animEffect transition="in" filter="blinds(horizontal)">
                                      <p:cBhvr>
                                        <p:cTn id="17" dur="500"/>
                                        <p:tgtEl>
                                          <p:spTgt spid="49152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91526"/>
                                        </p:tgtEl>
                                        <p:attrNameLst>
                                          <p:attrName>style.visibility</p:attrName>
                                        </p:attrNameLst>
                                      </p:cBhvr>
                                      <p:to>
                                        <p:strVal val="visible"/>
                                      </p:to>
                                    </p:set>
                                    <p:animEffect transition="in" filter="blinds(horizontal)">
                                      <p:cBhvr>
                                        <p:cTn id="22" dur="500"/>
                                        <p:tgtEl>
                                          <p:spTgt spid="4915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525" grpId="0" animBg="1"/>
      <p:bldP spid="491526" grpId="0" animBg="1"/>
      <p:bldP spid="491527" grpId="0" animBg="1"/>
      <p:bldP spid="49152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20C33DA0-79E5-4506-9C08-DC80A248068D}" type="slidenum">
              <a:rPr lang="en-US" altLang="en-US" smtClean="0">
                <a:solidFill>
                  <a:schemeClr val="bg1"/>
                </a:solidFill>
                <a:latin typeface="Times New Roman" panose="02020603050405020304" pitchFamily="18" charset="0"/>
              </a:rPr>
              <a:pPr/>
              <a:t>21</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normAutofit/>
          </a:bodyPr>
          <a:lstStyle/>
          <a:p>
            <a:pPr algn="l" eaLnBrk="1" hangingPunct="1">
              <a:defRPr/>
            </a:pPr>
            <a:r>
              <a:rPr lang="en-US" altLang="en-US" sz="4800" b="1" dirty="0">
                <a:latin typeface="Baskerville Old Face" panose="02020602080505020303" pitchFamily="18" charset="0"/>
              </a:rPr>
              <a:t>Sources of Error</a:t>
            </a:r>
            <a:endParaRPr lang="en-US" altLang="en-US" sz="6000" b="1" dirty="0">
              <a:latin typeface="Baskerville Old Face" panose="02020602080505020303" pitchFamily="18" charset="0"/>
            </a:endParaRPr>
          </a:p>
        </p:txBody>
      </p:sp>
      <p:sp>
        <p:nvSpPr>
          <p:cNvPr id="5" name="Rectangle 3"/>
          <p:cNvSpPr txBox="1">
            <a:spLocks noChangeArrowheads="1"/>
          </p:cNvSpPr>
          <p:nvPr/>
        </p:nvSpPr>
        <p:spPr bwMode="auto">
          <a:xfrm>
            <a:off x="0" y="1176338"/>
            <a:ext cx="11944349" cy="517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lnSpc>
                <a:spcPct val="20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The ideal study should be designed and controlled for precise and unambiguous measurement of the variables. Since complete control is unattainable, error does occur. Much error is systematic (results from bias), while the remainder is random (occurs </a:t>
            </a:r>
            <a:r>
              <a:rPr lang="en-US" altLang="en-US" sz="2400" dirty="0" smtClean="0">
                <a:latin typeface="Times New Roman" panose="02020603050405020304" pitchFamily="18" charset="0"/>
                <a:cs typeface="Times New Roman" panose="02020603050405020304" pitchFamily="18" charset="0"/>
              </a:rPr>
              <a:t>erratically). </a:t>
            </a:r>
          </a:p>
          <a:p>
            <a:pPr algn="just" eaLnBrk="1" hangingPunct="1">
              <a:lnSpc>
                <a:spcPct val="200000"/>
              </a:lnSpc>
              <a:spcBef>
                <a:spcPct val="20000"/>
              </a:spcBef>
              <a:buFontTx/>
              <a:buChar char="•"/>
            </a:pPr>
            <a:endParaRPr lang="en-US" altLang="en-US" sz="2400" dirty="0" smtClean="0">
              <a:latin typeface="Times New Roman" panose="02020603050405020304" pitchFamily="18" charset="0"/>
              <a:cs typeface="Times New Roman" panose="02020603050405020304" pitchFamily="18" charset="0"/>
            </a:endParaRPr>
          </a:p>
          <a:p>
            <a:pPr algn="just" eaLnBrk="1" hangingPunct="1">
              <a:lnSpc>
                <a:spcPct val="200000"/>
              </a:lnSpc>
              <a:spcBef>
                <a:spcPct val="20000"/>
              </a:spcBef>
              <a:buFontTx/>
              <a:buChar char="•"/>
            </a:pPr>
            <a:r>
              <a:rPr lang="en-US" altLang="en-US" sz="2400" b="1" dirty="0" smtClean="0">
                <a:latin typeface="Times New Roman" panose="02020603050405020304" pitchFamily="18" charset="0"/>
                <a:cs typeface="Times New Roman" panose="02020603050405020304" pitchFamily="18" charset="0"/>
              </a:rPr>
              <a:t>Opinion differences </a:t>
            </a:r>
            <a:r>
              <a:rPr lang="en-US" altLang="en-US" sz="2400" dirty="0" smtClean="0">
                <a:latin typeface="Times New Roman" panose="02020603050405020304" pitchFamily="18" charset="0"/>
                <a:cs typeface="Times New Roman" panose="02020603050405020304" pitchFamily="18" charset="0"/>
              </a:rPr>
              <a:t>that affect measurement come from relatively stable characteristics of the </a:t>
            </a:r>
            <a:r>
              <a:rPr lang="en-US" altLang="en-US" sz="2400" b="1" dirty="0" smtClean="0">
                <a:latin typeface="Times New Roman" panose="02020603050405020304" pitchFamily="18" charset="0"/>
                <a:cs typeface="Times New Roman" panose="02020603050405020304" pitchFamily="18" charset="0"/>
              </a:rPr>
              <a:t>respondent</a:t>
            </a:r>
            <a:r>
              <a:rPr lang="en-US" altLang="en-US" sz="2400" dirty="0" smtClean="0">
                <a:latin typeface="Times New Roman" panose="02020603050405020304" pitchFamily="18" charset="0"/>
                <a:cs typeface="Times New Roman" panose="02020603050405020304" pitchFamily="18" charset="0"/>
              </a:rPr>
              <a:t> such as employee status, ethnic group membership, social class, and gender. </a:t>
            </a:r>
            <a:endParaRPr lang="en-US"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0384966"/>
      </p:ext>
    </p:extLst>
  </p:cSld>
  <p:clrMapOvr>
    <a:masterClrMapping/>
  </p:clrMapOvr>
  <p:transition>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blinds(horizontal)">
                                      <p:cBhvr>
                                        <p:cTn id="1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dirty="0">
                <a:latin typeface="Baskerville Old Face" panose="02020602080505020303" pitchFamily="18" charset="0"/>
              </a:rPr>
              <a:t>Sources of </a:t>
            </a:r>
            <a:r>
              <a:rPr lang="en-US" altLang="en-US" b="1" dirty="0" smtClean="0">
                <a:latin typeface="Baskerville Old Face" panose="02020602080505020303" pitchFamily="18" charset="0"/>
              </a:rPr>
              <a:t>Error </a:t>
            </a:r>
            <a:r>
              <a:rPr lang="en-US" altLang="en-US" b="1" baseline="-25000" dirty="0" smtClean="0">
                <a:latin typeface="Baskerville Old Face" panose="02020602080505020303" pitchFamily="18" charset="0"/>
              </a:rPr>
              <a:t>continued </a:t>
            </a:r>
            <a:endParaRPr lang="en-US" baseline="-25000" dirty="0"/>
          </a:p>
        </p:txBody>
      </p:sp>
      <p:sp>
        <p:nvSpPr>
          <p:cNvPr id="3" name="Content Placeholder 2"/>
          <p:cNvSpPr>
            <a:spLocks noGrp="1"/>
          </p:cNvSpPr>
          <p:nvPr>
            <p:ph idx="1"/>
          </p:nvPr>
        </p:nvSpPr>
        <p:spPr>
          <a:xfrm>
            <a:off x="133350" y="1690688"/>
            <a:ext cx="11753850" cy="4919662"/>
          </a:xfrm>
        </p:spPr>
        <p:txBody>
          <a:bodyPr>
            <a:normAutofit lnSpcReduction="10000"/>
          </a:bodyPr>
          <a:lstStyle/>
          <a:p>
            <a:pPr algn="just">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Respondents may also suffer from temporary factors like fatigue and boredom. </a:t>
            </a:r>
          </a:p>
          <a:p>
            <a:pPr lvl="1" algn="just">
              <a:lnSpc>
                <a:spcPct val="150000"/>
              </a:lnSpc>
              <a:spcBef>
                <a:spcPct val="20000"/>
              </a:spcBef>
              <a:buFontTx/>
              <a:buChar char="•"/>
            </a:pPr>
            <a:r>
              <a:rPr lang="en-US" altLang="en-US" dirty="0">
                <a:latin typeface="Times New Roman" panose="02020603050405020304" pitchFamily="18" charset="0"/>
                <a:cs typeface="Times New Roman" panose="02020603050405020304" pitchFamily="18" charset="0"/>
              </a:rPr>
              <a:t>Any </a:t>
            </a:r>
            <a:r>
              <a:rPr lang="en-US" altLang="en-US" b="1" dirty="0">
                <a:latin typeface="Times New Roman" panose="02020603050405020304" pitchFamily="18" charset="0"/>
                <a:cs typeface="Times New Roman" panose="02020603050405020304" pitchFamily="18" charset="0"/>
              </a:rPr>
              <a:t>condition</a:t>
            </a:r>
            <a:r>
              <a:rPr lang="en-US" altLang="en-US" dirty="0">
                <a:latin typeface="Times New Roman" panose="02020603050405020304" pitchFamily="18" charset="0"/>
                <a:cs typeface="Times New Roman" panose="02020603050405020304" pitchFamily="18" charset="0"/>
              </a:rPr>
              <a:t> that places a strain on the interview or measurement session can have serious effects on the interviewer-respondent rapport. </a:t>
            </a:r>
          </a:p>
          <a:p>
            <a:pPr lvl="1" algn="just">
              <a:lnSpc>
                <a:spcPct val="150000"/>
              </a:lnSpc>
              <a:spcBef>
                <a:spcPct val="20000"/>
              </a:spcBef>
              <a:buFontTx/>
              <a:buChar char="•"/>
            </a:pPr>
            <a:r>
              <a:rPr lang="en-US" altLang="en-US" dirty="0">
                <a:latin typeface="Times New Roman" panose="02020603050405020304" pitchFamily="18" charset="0"/>
                <a:cs typeface="Times New Roman" panose="02020603050405020304" pitchFamily="18" charset="0"/>
              </a:rPr>
              <a:t>The interviewer can distort responses by rewording, paraphrasing, or reordering questions. Stereotypes in appearance and action also introduce bias. Careless mechanical processing will distort findings and can also introduce problems in the data analysis stage through incorrect coding, careless tabulation, and faulty statistical calculation.</a:t>
            </a:r>
          </a:p>
          <a:p>
            <a:pPr lvl="1" algn="just">
              <a:lnSpc>
                <a:spcPct val="150000"/>
              </a:lnSpc>
              <a:spcBef>
                <a:spcPct val="20000"/>
              </a:spcBef>
              <a:buFontTx/>
              <a:buChar char="•"/>
            </a:pPr>
            <a:r>
              <a:rPr lang="en-US" altLang="en-US" dirty="0">
                <a:latin typeface="Times New Roman" panose="02020603050405020304" pitchFamily="18" charset="0"/>
                <a:cs typeface="Times New Roman" panose="02020603050405020304" pitchFamily="18" charset="0"/>
              </a:rPr>
              <a:t>A defective instrument can cause distortion in two ways. First, it can be too confusing and ambiguous. Second, it may not explore all the potentially important issues. </a:t>
            </a:r>
          </a:p>
          <a:p>
            <a:pPr>
              <a:lnSpc>
                <a:spcPct val="150000"/>
              </a:lnSpc>
            </a:pPr>
            <a:endParaRPr lang="en-US" dirty="0"/>
          </a:p>
        </p:txBody>
      </p:sp>
    </p:spTree>
    <p:extLst>
      <p:ext uri="{BB962C8B-B14F-4D97-AF65-F5344CB8AC3E}">
        <p14:creationId xmlns:p14="http://schemas.microsoft.com/office/powerpoint/2010/main" val="39164689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C995FC77-BEBF-4B6E-ACA4-43B2BD674AE3}" type="slidenum">
              <a:rPr lang="en-US" altLang="en-US" smtClean="0">
                <a:solidFill>
                  <a:schemeClr val="bg1"/>
                </a:solidFill>
                <a:latin typeface="Times New Roman" panose="02020603050405020304" pitchFamily="18" charset="0"/>
              </a:rPr>
              <a:pPr/>
              <a:t>23</a:t>
            </a:fld>
            <a:endParaRPr lang="en-US" altLang="en-US" smtClean="0">
              <a:solidFill>
                <a:schemeClr val="bg1"/>
              </a:solidFill>
              <a:latin typeface="Times New Roman" panose="02020603050405020304" pitchFamily="18" charset="0"/>
            </a:endParaRPr>
          </a:p>
        </p:txBody>
      </p:sp>
      <p:sp>
        <p:nvSpPr>
          <p:cNvPr id="5" name="Rectangle 3"/>
          <p:cNvSpPr txBox="1">
            <a:spLocks noChangeArrowheads="1"/>
          </p:cNvSpPr>
          <p:nvPr/>
        </p:nvSpPr>
        <p:spPr bwMode="auto">
          <a:xfrm>
            <a:off x="342900" y="1176337"/>
            <a:ext cx="11658599" cy="5545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lvl="1"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The </a:t>
            </a:r>
            <a:r>
              <a:rPr lang="en-US" altLang="en-US" sz="2400" b="1" dirty="0">
                <a:latin typeface="Times New Roman" panose="02020603050405020304" pitchFamily="18" charset="0"/>
                <a:cs typeface="Times New Roman" panose="02020603050405020304" pitchFamily="18" charset="0"/>
              </a:rPr>
              <a:t>interviewer</a:t>
            </a:r>
            <a:r>
              <a:rPr lang="en-US" altLang="en-US" sz="2400" dirty="0">
                <a:latin typeface="Times New Roman" panose="02020603050405020304" pitchFamily="18" charset="0"/>
                <a:cs typeface="Times New Roman" panose="02020603050405020304" pitchFamily="18" charset="0"/>
              </a:rPr>
              <a:t> can distort responses by rewording, paraphrasing, or reordering questions. Stereotypes in appearance and action also introduce bias. Careless mechanical processing will distort findings and can also introduce problems in the data analysis stage through incorrect coding, careless tabulation, and faulty statistical calculation.</a:t>
            </a:r>
          </a:p>
          <a:p>
            <a:pPr lvl="1"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A </a:t>
            </a:r>
            <a:r>
              <a:rPr lang="en-US" altLang="en-US" sz="2400" b="1" dirty="0">
                <a:latin typeface="Times New Roman" panose="02020603050405020304" pitchFamily="18" charset="0"/>
                <a:cs typeface="Times New Roman" panose="02020603050405020304" pitchFamily="18" charset="0"/>
              </a:rPr>
              <a:t>defective instrument </a:t>
            </a:r>
            <a:r>
              <a:rPr lang="en-US" altLang="en-US" sz="2400" dirty="0">
                <a:latin typeface="Times New Roman" panose="02020603050405020304" pitchFamily="18" charset="0"/>
                <a:cs typeface="Times New Roman" panose="02020603050405020304" pitchFamily="18" charset="0"/>
              </a:rPr>
              <a:t>can cause distortion in two ways:</a:t>
            </a:r>
          </a:p>
          <a:p>
            <a:pPr lvl="2"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First, it can be too confusing and ambiguous. </a:t>
            </a:r>
          </a:p>
          <a:p>
            <a:pPr lvl="2"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Second, it may not explore all the potentially important issues. </a:t>
            </a:r>
          </a:p>
        </p:txBody>
      </p:sp>
      <p:sp>
        <p:nvSpPr>
          <p:cNvPr id="7"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normAutofit/>
          </a:bodyPr>
          <a:lstStyle/>
          <a:p>
            <a:pPr algn="l" eaLnBrk="1" hangingPunct="1">
              <a:defRPr/>
            </a:pPr>
            <a:r>
              <a:rPr lang="en-US" altLang="en-US" sz="4800" b="1" dirty="0">
                <a:latin typeface="Baskerville Old Face" panose="02020602080505020303" pitchFamily="18" charset="0"/>
              </a:rPr>
              <a:t>Sources of Error</a:t>
            </a:r>
            <a:endParaRPr lang="en-US" altLang="en-US" sz="6000" b="1" dirty="0">
              <a:latin typeface="Baskerville Old Face" panose="02020602080505020303" pitchFamily="18" charset="0"/>
            </a:endParaRPr>
          </a:p>
        </p:txBody>
      </p:sp>
    </p:spTree>
    <p:extLst>
      <p:ext uri="{BB962C8B-B14F-4D97-AF65-F5344CB8AC3E}">
        <p14:creationId xmlns:p14="http://schemas.microsoft.com/office/powerpoint/2010/main" val="3606307923"/>
      </p:ext>
    </p:extLst>
  </p:cSld>
  <p:clrMapOvr>
    <a:masterClrMapping/>
  </p:clrMapOvr>
  <p:transition>
    <p:cove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09B68283-A33C-4DDD-817D-96556BA70319}" type="slidenum">
              <a:rPr lang="en-US" altLang="en-US" smtClean="0">
                <a:solidFill>
                  <a:schemeClr val="bg1"/>
                </a:solidFill>
                <a:latin typeface="Times New Roman" panose="02020603050405020304" pitchFamily="18" charset="0"/>
              </a:rPr>
              <a:pPr/>
              <a:t>24</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666750" y="274639"/>
            <a:ext cx="9544050" cy="769938"/>
          </a:xfrm>
          <a:ln>
            <a:miter lim="800000"/>
            <a:headEnd/>
            <a:tailEnd/>
          </a:ln>
        </p:spPr>
        <p:txBody>
          <a:bodyPr wrap="square" numCol="1" anchor="t" anchorCtr="0" compatLnSpc="1">
            <a:prstTxWarp prst="textNoShape">
              <a:avLst/>
            </a:prstTxWarp>
            <a:normAutofit/>
          </a:bodyPr>
          <a:lstStyle/>
          <a:p>
            <a:pPr algn="l" eaLnBrk="1" hangingPunct="1">
              <a:defRPr/>
            </a:pPr>
            <a:r>
              <a:rPr lang="en-US" sz="3200" b="1" dirty="0">
                <a:latin typeface="Baskerville Old Face" panose="02020602080505020303" pitchFamily="18" charset="0"/>
              </a:rPr>
              <a:t>Evaluating Measurement Tools</a:t>
            </a:r>
            <a:endParaRPr lang="en-US" altLang="en-US" sz="4000" b="1" dirty="0">
              <a:latin typeface="Baskerville Old Face" panose="02020602080505020303" pitchFamily="18" charset="0"/>
            </a:endParaRPr>
          </a:p>
        </p:txBody>
      </p:sp>
      <p:sp>
        <p:nvSpPr>
          <p:cNvPr id="5" name="Rectangle 3"/>
          <p:cNvSpPr txBox="1">
            <a:spLocks noChangeArrowheads="1"/>
          </p:cNvSpPr>
          <p:nvPr/>
        </p:nvSpPr>
        <p:spPr bwMode="auto">
          <a:xfrm>
            <a:off x="285750" y="1044577"/>
            <a:ext cx="11753849" cy="5676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What are the characteristics of a good measurement tool? </a:t>
            </a:r>
          </a:p>
          <a:p>
            <a:pPr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A tool should be an accurate indicator of what one needs to measure. </a:t>
            </a:r>
          </a:p>
          <a:p>
            <a:pPr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It should be easy and efficient to use. </a:t>
            </a:r>
          </a:p>
          <a:p>
            <a:pPr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There are three major criteria for evaluating a measurement tool.</a:t>
            </a:r>
          </a:p>
          <a:p>
            <a:pPr lvl="2" algn="just" eaLnBrk="1" hangingPunct="1">
              <a:lnSpc>
                <a:spcPct val="150000"/>
              </a:lnSpc>
              <a:spcBef>
                <a:spcPct val="20000"/>
              </a:spcBef>
              <a:buFontTx/>
              <a:buChar char="•"/>
            </a:pPr>
            <a:r>
              <a:rPr lang="en-US" altLang="en-US" sz="2400" b="1" dirty="0">
                <a:latin typeface="Times New Roman" panose="02020603050405020304" pitchFamily="18" charset="0"/>
                <a:cs typeface="Times New Roman" panose="02020603050405020304" pitchFamily="18" charset="0"/>
              </a:rPr>
              <a:t>Validity</a:t>
            </a:r>
            <a:r>
              <a:rPr lang="en-US" altLang="en-US" sz="2400" dirty="0">
                <a:latin typeface="Times New Roman" panose="02020603050405020304" pitchFamily="18" charset="0"/>
                <a:cs typeface="Times New Roman" panose="02020603050405020304" pitchFamily="18" charset="0"/>
              </a:rPr>
              <a:t> is the extent to which a test measures what we actually wish to measure.</a:t>
            </a:r>
          </a:p>
          <a:p>
            <a:pPr lvl="2" algn="just" eaLnBrk="1" hangingPunct="1">
              <a:lnSpc>
                <a:spcPct val="150000"/>
              </a:lnSpc>
              <a:spcBef>
                <a:spcPct val="20000"/>
              </a:spcBef>
              <a:buFontTx/>
              <a:buChar char="•"/>
            </a:pPr>
            <a:r>
              <a:rPr lang="en-US" altLang="en-US" sz="2400" b="1" dirty="0">
                <a:latin typeface="Times New Roman" panose="02020603050405020304" pitchFamily="18" charset="0"/>
                <a:cs typeface="Times New Roman" panose="02020603050405020304" pitchFamily="18" charset="0"/>
              </a:rPr>
              <a:t>Reliability</a:t>
            </a:r>
            <a:r>
              <a:rPr lang="en-US" altLang="en-US" sz="2400" dirty="0">
                <a:latin typeface="Times New Roman" panose="02020603050405020304" pitchFamily="18" charset="0"/>
                <a:cs typeface="Times New Roman" panose="02020603050405020304" pitchFamily="18" charset="0"/>
              </a:rPr>
              <a:t> refers to the accuracy and precision of a measurement procedure.</a:t>
            </a:r>
          </a:p>
          <a:p>
            <a:pPr lvl="2" algn="just" eaLnBrk="1" hangingPunct="1">
              <a:lnSpc>
                <a:spcPct val="150000"/>
              </a:lnSpc>
              <a:spcBef>
                <a:spcPct val="20000"/>
              </a:spcBef>
              <a:buFontTx/>
              <a:buChar char="•"/>
            </a:pPr>
            <a:r>
              <a:rPr lang="en-US" altLang="en-US" sz="2400" b="1" dirty="0">
                <a:latin typeface="Times New Roman" panose="02020603050405020304" pitchFamily="18" charset="0"/>
                <a:cs typeface="Times New Roman" panose="02020603050405020304" pitchFamily="18" charset="0"/>
              </a:rPr>
              <a:t>Practicality</a:t>
            </a:r>
            <a:r>
              <a:rPr lang="en-US" altLang="en-US" sz="2400" dirty="0">
                <a:latin typeface="Times New Roman" panose="02020603050405020304" pitchFamily="18" charset="0"/>
                <a:cs typeface="Times New Roman" panose="02020603050405020304" pitchFamily="18" charset="0"/>
              </a:rPr>
              <a:t> is concerned with a wide range of factors of economy, convenience, and interpretability. </a:t>
            </a:r>
          </a:p>
        </p:txBody>
      </p:sp>
    </p:spTree>
    <p:extLst>
      <p:ext uri="{BB962C8B-B14F-4D97-AF65-F5344CB8AC3E}">
        <p14:creationId xmlns:p14="http://schemas.microsoft.com/office/powerpoint/2010/main" val="1874724378"/>
      </p:ext>
    </p:extLst>
  </p:cSld>
  <p:clrMapOvr>
    <a:masterClrMapping/>
  </p:clrMapOvr>
  <p:transition>
    <p:cove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CFD52EBA-C7EB-4A00-949E-2FB556FD3784}" type="slidenum">
              <a:rPr lang="en-US" altLang="en-US" smtClean="0">
                <a:solidFill>
                  <a:schemeClr val="bg1"/>
                </a:solidFill>
                <a:latin typeface="Times New Roman" panose="02020603050405020304" pitchFamily="18" charset="0"/>
              </a:rPr>
              <a:pPr/>
              <a:t>25</a:t>
            </a:fld>
            <a:endParaRPr lang="en-US" altLang="en-US" smtClean="0">
              <a:solidFill>
                <a:schemeClr val="bg1"/>
              </a:solidFill>
              <a:latin typeface="Times New Roman" panose="02020603050405020304" pitchFamily="18" charset="0"/>
            </a:endParaRPr>
          </a:p>
        </p:txBody>
      </p:sp>
      <p:sp>
        <p:nvSpPr>
          <p:cNvPr id="264194" name="Rectangle 2"/>
          <p:cNvSpPr>
            <a:spLocks noGrp="1" noChangeArrowheads="1"/>
          </p:cNvSpPr>
          <p:nvPr>
            <p:ph type="title"/>
          </p:nvPr>
        </p:nvSpPr>
        <p:spPr bwMode="auto">
          <a:xfrm>
            <a:off x="1905001" y="274638"/>
            <a:ext cx="7205663" cy="1143000"/>
          </a:xfrm>
          <a:ln>
            <a:miter lim="800000"/>
            <a:headEnd/>
            <a:tailEnd/>
          </a:ln>
        </p:spPr>
        <p:txBody>
          <a:bodyPr wrap="square" numCol="1" anchor="t" anchorCtr="0" compatLnSpc="1">
            <a:prstTxWarp prst="textNoShape">
              <a:avLst/>
            </a:prstTxWarp>
            <a:normAutofit/>
          </a:bodyPr>
          <a:lstStyle/>
          <a:p>
            <a:pPr algn="l" eaLnBrk="1" hangingPunct="1">
              <a:defRPr/>
            </a:pPr>
            <a:r>
              <a:rPr lang="en-US" sz="4000" dirty="0">
                <a:latin typeface="Baskerville Old Face" panose="02020602080505020303" pitchFamily="18" charset="0"/>
              </a:rPr>
              <a:t>Evaluating Measurement Tools</a:t>
            </a:r>
          </a:p>
        </p:txBody>
      </p:sp>
      <p:sp>
        <p:nvSpPr>
          <p:cNvPr id="264201" name="Oval 9"/>
          <p:cNvSpPr>
            <a:spLocks noChangeArrowheads="1"/>
          </p:cNvSpPr>
          <p:nvPr/>
        </p:nvSpPr>
        <p:spPr bwMode="auto">
          <a:xfrm>
            <a:off x="4827589" y="3116264"/>
            <a:ext cx="2543175" cy="2257425"/>
          </a:xfrm>
          <a:prstGeom prst="ellipse">
            <a:avLst/>
          </a:prstGeom>
          <a:gradFill rotWithShape="0">
            <a:gsLst>
              <a:gs pos="0">
                <a:schemeClr val="bg1"/>
              </a:gs>
              <a:gs pos="100000">
                <a:srgbClr val="FFAE0D"/>
              </a:gs>
            </a:gsLst>
            <a:path path="shape">
              <a:fillToRect l="50000" t="50000" r="50000" b="50000"/>
            </a:path>
          </a:gradFill>
          <a:ln w="38100">
            <a:solidFill>
              <a:schemeClr val="tx1"/>
            </a:solidFill>
            <a:round/>
            <a:headEnd/>
            <a:tailEnd/>
          </a:ln>
          <a:effectLst>
            <a:outerShdw dist="71842" dir="2700000" algn="ctr" rotWithShape="0">
              <a:schemeClr val="tx1"/>
            </a:outerShdw>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3200" b="1">
                <a:latin typeface="Times New Roman" panose="02020603050405020304" pitchFamily="18" charset="0"/>
                <a:cs typeface="Times New Roman" panose="02020603050405020304" pitchFamily="18" charset="0"/>
              </a:rPr>
              <a:t>Criteria</a:t>
            </a:r>
          </a:p>
        </p:txBody>
      </p:sp>
      <p:grpSp>
        <p:nvGrpSpPr>
          <p:cNvPr id="2" name="Group 13"/>
          <p:cNvGrpSpPr>
            <a:grpSpLocks/>
          </p:cNvGrpSpPr>
          <p:nvPr/>
        </p:nvGrpSpPr>
        <p:grpSpPr bwMode="auto">
          <a:xfrm>
            <a:off x="4918076" y="1901825"/>
            <a:ext cx="2473325" cy="1189038"/>
            <a:chOff x="1771" y="1008"/>
            <a:chExt cx="2391" cy="948"/>
          </a:xfrm>
        </p:grpSpPr>
        <p:sp>
          <p:nvSpPr>
            <p:cNvPr id="35852" name="AutoShape 14"/>
            <p:cNvSpPr>
              <a:spLocks noChangeArrowheads="1"/>
            </p:cNvSpPr>
            <p:nvPr/>
          </p:nvSpPr>
          <p:spPr bwMode="auto">
            <a:xfrm>
              <a:off x="1771" y="1008"/>
              <a:ext cx="2391" cy="749"/>
            </a:xfrm>
            <a:prstGeom prst="roundRect">
              <a:avLst>
                <a:gd name="adj" fmla="val 16667"/>
              </a:avLst>
            </a:prstGeom>
            <a:solidFill>
              <a:srgbClr val="FFDD99"/>
            </a:solidFill>
            <a:ln w="38100">
              <a:solidFill>
                <a:schemeClr val="tx1"/>
              </a:solidFill>
              <a:round/>
              <a:headEnd/>
              <a:tailEnd/>
            </a:ln>
          </p:spPr>
          <p:txBody>
            <a:bodyPr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a:latin typeface="Times New Roman" panose="02020603050405020304" pitchFamily="18" charset="0"/>
                  <a:cs typeface="Times New Roman" panose="02020603050405020304" pitchFamily="18" charset="0"/>
                </a:rPr>
                <a:t>Validity</a:t>
              </a:r>
            </a:p>
          </p:txBody>
        </p:sp>
        <p:cxnSp>
          <p:nvCxnSpPr>
            <p:cNvPr id="35853" name="AutoShape 15"/>
            <p:cNvCxnSpPr>
              <a:cxnSpLocks noChangeShapeType="1"/>
              <a:endCxn id="264201" idx="0"/>
            </p:cNvCxnSpPr>
            <p:nvPr/>
          </p:nvCxnSpPr>
          <p:spPr bwMode="auto">
            <a:xfrm>
              <a:off x="2904" y="1752"/>
              <a:ext cx="9" cy="204"/>
            </a:xfrm>
            <a:prstGeom prst="straightConnector1">
              <a:avLst/>
            </a:prstGeom>
            <a:noFill/>
            <a:ln w="28575">
              <a:solidFill>
                <a:schemeClr val="tx1"/>
              </a:solidFill>
              <a:round/>
              <a:headEnd/>
              <a:tailEnd/>
            </a:ln>
            <a:extLst>
              <a:ext uri="{909E8E84-426E-40DD-AFC4-6F175D3DCCD1}">
                <a14:hiddenFill xmlns:a14="http://schemas.microsoft.com/office/drawing/2010/main">
                  <a:noFill/>
                </a14:hiddenFill>
              </a:ext>
            </a:extLst>
          </p:spPr>
        </p:cxnSp>
      </p:grpSp>
      <p:grpSp>
        <p:nvGrpSpPr>
          <p:cNvPr id="3" name="Group 28"/>
          <p:cNvGrpSpPr>
            <a:grpSpLocks/>
          </p:cNvGrpSpPr>
          <p:nvPr/>
        </p:nvGrpSpPr>
        <p:grpSpPr bwMode="auto">
          <a:xfrm>
            <a:off x="1939926" y="4244976"/>
            <a:ext cx="2868613" cy="1743075"/>
            <a:chOff x="262" y="2674"/>
            <a:chExt cx="1807" cy="1098"/>
          </a:xfrm>
        </p:grpSpPr>
        <p:sp>
          <p:nvSpPr>
            <p:cNvPr id="35850" name="AutoShape 17"/>
            <p:cNvSpPr>
              <a:spLocks noChangeArrowheads="1"/>
            </p:cNvSpPr>
            <p:nvPr/>
          </p:nvSpPr>
          <p:spPr bwMode="auto">
            <a:xfrm>
              <a:off x="262" y="2997"/>
              <a:ext cx="1351" cy="775"/>
            </a:xfrm>
            <a:prstGeom prst="roundRect">
              <a:avLst>
                <a:gd name="adj" fmla="val 16667"/>
              </a:avLst>
            </a:prstGeom>
            <a:solidFill>
              <a:srgbClr val="FFDD99"/>
            </a:solidFill>
            <a:ln w="38100">
              <a:solidFill>
                <a:schemeClr val="tx1"/>
              </a:solidFill>
              <a:round/>
              <a:headEnd/>
              <a:tailEnd/>
            </a:ln>
          </p:spPr>
          <p:txBody>
            <a:bodyPr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a:latin typeface="Times New Roman" panose="02020603050405020304" pitchFamily="18" charset="0"/>
                  <a:cs typeface="Times New Roman" panose="02020603050405020304" pitchFamily="18" charset="0"/>
                </a:rPr>
                <a:t>Practicality</a:t>
              </a:r>
            </a:p>
          </p:txBody>
        </p:sp>
        <p:cxnSp>
          <p:nvCxnSpPr>
            <p:cNvPr id="35851" name="AutoShape 18"/>
            <p:cNvCxnSpPr>
              <a:cxnSpLocks noChangeShapeType="1"/>
              <a:stCxn id="264201" idx="2"/>
              <a:endCxn id="35850" idx="3"/>
            </p:cNvCxnSpPr>
            <p:nvPr/>
          </p:nvCxnSpPr>
          <p:spPr bwMode="auto">
            <a:xfrm flipH="1">
              <a:off x="1625" y="2674"/>
              <a:ext cx="444" cy="711"/>
            </a:xfrm>
            <a:prstGeom prst="straightConnector1">
              <a:avLst/>
            </a:prstGeom>
            <a:noFill/>
            <a:ln w="28575">
              <a:solidFill>
                <a:schemeClr val="tx1"/>
              </a:solidFill>
              <a:round/>
              <a:headEnd/>
              <a:tailEnd/>
            </a:ln>
            <a:extLst>
              <a:ext uri="{909E8E84-426E-40DD-AFC4-6F175D3DCCD1}">
                <a14:hiddenFill xmlns:a14="http://schemas.microsoft.com/office/drawing/2010/main">
                  <a:noFill/>
                </a14:hiddenFill>
              </a:ext>
            </a:extLst>
          </p:spPr>
        </p:cxnSp>
      </p:grpSp>
      <p:grpSp>
        <p:nvGrpSpPr>
          <p:cNvPr id="4" name="Group 27"/>
          <p:cNvGrpSpPr>
            <a:grpSpLocks/>
          </p:cNvGrpSpPr>
          <p:nvPr/>
        </p:nvGrpSpPr>
        <p:grpSpPr bwMode="auto">
          <a:xfrm>
            <a:off x="7389814" y="4244976"/>
            <a:ext cx="2820987" cy="1700213"/>
            <a:chOff x="3695" y="2674"/>
            <a:chExt cx="1777" cy="1071"/>
          </a:xfrm>
        </p:grpSpPr>
        <p:sp>
          <p:nvSpPr>
            <p:cNvPr id="35848" name="AutoShape 11"/>
            <p:cNvSpPr>
              <a:spLocks noChangeArrowheads="1"/>
            </p:cNvSpPr>
            <p:nvPr/>
          </p:nvSpPr>
          <p:spPr bwMode="auto">
            <a:xfrm>
              <a:off x="3984" y="2996"/>
              <a:ext cx="1488" cy="749"/>
            </a:xfrm>
            <a:prstGeom prst="roundRect">
              <a:avLst>
                <a:gd name="adj" fmla="val 16667"/>
              </a:avLst>
            </a:prstGeom>
            <a:solidFill>
              <a:srgbClr val="FFDD99"/>
            </a:solidFill>
            <a:ln w="38100">
              <a:solidFill>
                <a:schemeClr val="tx1"/>
              </a:solidFill>
              <a:round/>
              <a:headEnd/>
              <a:tailEnd/>
            </a:ln>
            <a:effectLst>
              <a:outerShdw dist="71842" dir="2700000" algn="ctr" rotWithShape="0">
                <a:schemeClr val="tx1"/>
              </a:outerShdw>
            </a:effectLst>
          </p:spPr>
          <p:txBody>
            <a:bodyPr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a:latin typeface="Times New Roman" panose="02020603050405020304" pitchFamily="18" charset="0"/>
                  <a:cs typeface="Times New Roman" panose="02020603050405020304" pitchFamily="18" charset="0"/>
                </a:rPr>
                <a:t>Reliability</a:t>
              </a:r>
            </a:p>
          </p:txBody>
        </p:sp>
        <p:cxnSp>
          <p:nvCxnSpPr>
            <p:cNvPr id="35849" name="AutoShape 26"/>
            <p:cNvCxnSpPr>
              <a:cxnSpLocks noChangeShapeType="1"/>
              <a:stCxn id="35848" idx="1"/>
              <a:endCxn id="264201" idx="6"/>
            </p:cNvCxnSpPr>
            <p:nvPr/>
          </p:nvCxnSpPr>
          <p:spPr bwMode="auto">
            <a:xfrm flipH="1" flipV="1">
              <a:off x="3695" y="2674"/>
              <a:ext cx="277" cy="697"/>
            </a:xfrm>
            <a:prstGeom prst="straightConnector1">
              <a:avLst/>
            </a:prstGeom>
            <a:noFill/>
            <a:ln w="28575">
              <a:solidFill>
                <a:schemeClr val="tx1"/>
              </a:solidFill>
              <a:round/>
              <a:headEnd/>
              <a:tailEn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3663074540"/>
      </p:ext>
    </p:extLst>
  </p:cSld>
  <p:clrMapOvr>
    <a:masterClrMapping/>
  </p:clrMapOvr>
  <p:transition>
    <p:cove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AB2D87B1-4998-4942-87F8-B0B43CB7F1C2}" type="slidenum">
              <a:rPr lang="en-US" altLang="en-US" smtClean="0">
                <a:solidFill>
                  <a:schemeClr val="bg1"/>
                </a:solidFill>
                <a:latin typeface="Times New Roman" panose="02020603050405020304" pitchFamily="18" charset="0"/>
              </a:rPr>
              <a:pPr/>
              <a:t>26</a:t>
            </a:fld>
            <a:endParaRPr lang="en-US" altLang="en-US" smtClean="0">
              <a:solidFill>
                <a:schemeClr val="bg1"/>
              </a:solidFill>
              <a:latin typeface="Times New Roman" panose="02020603050405020304" pitchFamily="18" charset="0"/>
            </a:endParaRPr>
          </a:p>
        </p:txBody>
      </p:sp>
      <p:sp>
        <p:nvSpPr>
          <p:cNvPr id="550914" name="Rectangle 2"/>
          <p:cNvSpPr>
            <a:spLocks noGrp="1" noChangeArrowheads="1"/>
          </p:cNvSpPr>
          <p:nvPr>
            <p:ph type="title"/>
          </p:nvPr>
        </p:nvSpPr>
        <p:spPr bwMode="auto">
          <a:xfrm>
            <a:off x="0" y="0"/>
            <a:ext cx="10515600" cy="1325563"/>
          </a:xfrm>
          <a:ln>
            <a:miter lim="800000"/>
            <a:headEnd/>
            <a:tailEnd/>
          </a:ln>
        </p:spPr>
        <p:txBody>
          <a:bodyPr wrap="square" numCol="1" anchor="t" anchorCtr="0" compatLnSpc="1">
            <a:prstTxWarp prst="textNoShape">
              <a:avLst/>
            </a:prstTxWarp>
          </a:bodyPr>
          <a:lstStyle/>
          <a:p>
            <a:pPr algn="l" eaLnBrk="1" hangingPunct="1">
              <a:defRPr/>
            </a:pPr>
            <a:r>
              <a:rPr lang="en-US" altLang="en-US" sz="3600" dirty="0">
                <a:latin typeface="Baskerville Old Face" panose="02020602080505020303" pitchFamily="18" charset="0"/>
              </a:rPr>
              <a:t>Validity </a:t>
            </a:r>
            <a:r>
              <a:rPr lang="en-US" altLang="en-US" sz="3600" dirty="0" smtClean="0">
                <a:latin typeface="Baskerville Old Face" panose="02020602080505020303" pitchFamily="18" charset="0"/>
              </a:rPr>
              <a:t>Determinants</a:t>
            </a:r>
            <a:endParaRPr lang="en-US" altLang="en-US" sz="3600" dirty="0">
              <a:latin typeface="Baskerville Old Face" panose="02020602080505020303" pitchFamily="18" charset="0"/>
            </a:endParaRPr>
          </a:p>
        </p:txBody>
      </p:sp>
      <p:sp>
        <p:nvSpPr>
          <p:cNvPr id="550915" name="Oval 3"/>
          <p:cNvSpPr>
            <a:spLocks noChangeArrowheads="1"/>
          </p:cNvSpPr>
          <p:nvPr/>
        </p:nvSpPr>
        <p:spPr bwMode="auto">
          <a:xfrm>
            <a:off x="4814095" y="1216024"/>
            <a:ext cx="3205162" cy="3155949"/>
          </a:xfrm>
          <a:prstGeom prst="ellipse">
            <a:avLst/>
          </a:prstGeom>
          <a:gradFill rotWithShape="1">
            <a:gsLst>
              <a:gs pos="0">
                <a:srgbClr val="FFDD99"/>
              </a:gs>
              <a:gs pos="100000">
                <a:srgbClr val="DFF5DF"/>
              </a:gs>
            </a:gsLst>
            <a:lin ang="5400000" scaled="1"/>
          </a:gra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3200" b="1"/>
              <a:t>Content</a:t>
            </a:r>
          </a:p>
        </p:txBody>
      </p:sp>
      <p:sp>
        <p:nvSpPr>
          <p:cNvPr id="550916" name="Oval 4"/>
          <p:cNvSpPr>
            <a:spLocks noChangeArrowheads="1"/>
          </p:cNvSpPr>
          <p:nvPr/>
        </p:nvSpPr>
        <p:spPr bwMode="auto">
          <a:xfrm>
            <a:off x="6140451" y="2997200"/>
            <a:ext cx="3205163" cy="3155949"/>
          </a:xfrm>
          <a:prstGeom prst="ellipse">
            <a:avLst/>
          </a:prstGeom>
          <a:gradFill rotWithShape="1">
            <a:gsLst>
              <a:gs pos="0">
                <a:srgbClr val="FFB623"/>
              </a:gs>
              <a:gs pos="100000">
                <a:srgbClr val="DFF5DF"/>
              </a:gs>
            </a:gsLst>
            <a:lin ang="5400000" scaled="1"/>
          </a:gradFill>
          <a:ln w="9525" algn="ctr">
            <a:solidFill>
              <a:srgbClr val="FFAE0D"/>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3200" b="1"/>
              <a:t>Construct</a:t>
            </a:r>
          </a:p>
        </p:txBody>
      </p:sp>
      <p:sp>
        <p:nvSpPr>
          <p:cNvPr id="550917" name="Oval 5"/>
          <p:cNvSpPr>
            <a:spLocks noChangeArrowheads="1"/>
          </p:cNvSpPr>
          <p:nvPr/>
        </p:nvSpPr>
        <p:spPr bwMode="auto">
          <a:xfrm>
            <a:off x="3487738" y="2997200"/>
            <a:ext cx="3205162" cy="3155949"/>
          </a:xfrm>
          <a:prstGeom prst="ellipse">
            <a:avLst/>
          </a:prstGeom>
          <a:gradFill rotWithShape="1">
            <a:gsLst>
              <a:gs pos="0">
                <a:srgbClr val="5AC07A"/>
              </a:gs>
              <a:gs pos="100000">
                <a:srgbClr val="FFAE0D"/>
              </a:gs>
            </a:gsLst>
            <a:lin ang="5400000" scaled="1"/>
          </a:gradFill>
          <a:ln>
            <a:noFill/>
          </a:ln>
          <a:extLst>
            <a:ext uri="{91240B29-F687-4F45-9708-019B960494DF}">
              <a14:hiddenLine xmlns:a14="http://schemas.microsoft.com/office/drawing/2010/main" w="9525" algn="ctr">
                <a:solidFill>
                  <a:srgbClr val="000000"/>
                </a:solidFill>
                <a:round/>
                <a:headEnd/>
                <a:tailEnd/>
              </a14:hiddenLine>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3200" b="1"/>
              <a:t>Criterion</a:t>
            </a:r>
          </a:p>
        </p:txBody>
      </p:sp>
    </p:spTree>
    <p:extLst>
      <p:ext uri="{BB962C8B-B14F-4D97-AF65-F5344CB8AC3E}">
        <p14:creationId xmlns:p14="http://schemas.microsoft.com/office/powerpoint/2010/main" val="307381958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321C8B4F-8E0E-4BFC-A796-065B3AA2F5DE}" type="slidenum">
              <a:rPr lang="en-US" altLang="en-US" smtClean="0">
                <a:solidFill>
                  <a:schemeClr val="bg1"/>
                </a:solidFill>
                <a:latin typeface="Times New Roman" panose="02020603050405020304" pitchFamily="18" charset="0"/>
              </a:rPr>
              <a:pPr/>
              <a:t>27</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590550" y="274639"/>
            <a:ext cx="9620250" cy="792161"/>
          </a:xfrm>
          <a:ln>
            <a:miter lim="800000"/>
            <a:headEnd/>
            <a:tailEnd/>
          </a:ln>
        </p:spPr>
        <p:txBody>
          <a:bodyPr wrap="square" numCol="1" anchor="t" anchorCtr="0" compatLnSpc="1">
            <a:prstTxWarp prst="textNoShape">
              <a:avLst/>
            </a:prstTxWarp>
            <a:normAutofit/>
          </a:bodyPr>
          <a:lstStyle/>
          <a:p>
            <a:pPr algn="l" eaLnBrk="1" hangingPunct="1">
              <a:defRPr/>
            </a:pPr>
            <a:r>
              <a:rPr lang="en-US" altLang="en-US" sz="3200" b="1" dirty="0">
                <a:latin typeface="Baskerville Old Face" panose="02020602080505020303" pitchFamily="18" charset="0"/>
              </a:rPr>
              <a:t>Validity </a:t>
            </a:r>
            <a:r>
              <a:rPr lang="en-US" altLang="en-US" sz="3200" b="1" dirty="0" smtClean="0">
                <a:latin typeface="Baskerville Old Face" panose="02020602080505020303" pitchFamily="18" charset="0"/>
              </a:rPr>
              <a:t>Determinants</a:t>
            </a:r>
            <a:endParaRPr lang="en-US" altLang="en-US" sz="4000" b="1" dirty="0">
              <a:latin typeface="Baskerville Old Face" panose="02020602080505020303" pitchFamily="18" charset="0"/>
            </a:endParaRPr>
          </a:p>
        </p:txBody>
      </p:sp>
      <p:pic>
        <p:nvPicPr>
          <p:cNvPr id="41988" name="Picture 3"/>
          <p:cNvPicPr>
            <a:picLocks noChangeAspect="1"/>
          </p:cNvPicPr>
          <p:nvPr/>
        </p:nvPicPr>
        <p:blipFill>
          <a:blip r:embed="rId3">
            <a:lum bright="-20000" contrast="40000"/>
            <a:extLst>
              <a:ext uri="{28A0092B-C50C-407E-A947-70E740481C1C}">
                <a14:useLocalDpi xmlns:a14="http://schemas.microsoft.com/office/drawing/2010/main" val="0"/>
              </a:ext>
            </a:extLst>
          </a:blip>
          <a:srcRect/>
          <a:stretch>
            <a:fillRect/>
          </a:stretch>
        </p:blipFill>
        <p:spPr bwMode="auto">
          <a:xfrm>
            <a:off x="1752600" y="670719"/>
            <a:ext cx="8648700" cy="6316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6712266"/>
      </p:ext>
    </p:extLst>
  </p:cSld>
  <p:clrMapOvr>
    <a:masterClrMapping/>
  </p:clrMapOvr>
  <p:transition>
    <p:cove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D749DF56-F660-4503-9A09-562A70E5D433}" type="slidenum">
              <a:rPr lang="en-US" altLang="en-US" smtClean="0">
                <a:solidFill>
                  <a:schemeClr val="bg1"/>
                </a:solidFill>
                <a:latin typeface="Times New Roman" panose="02020603050405020304" pitchFamily="18" charset="0"/>
              </a:rPr>
              <a:pPr/>
              <a:t>28</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normAutofit/>
          </a:bodyPr>
          <a:lstStyle/>
          <a:p>
            <a:pPr algn="l" eaLnBrk="1" hangingPunct="1">
              <a:defRPr/>
            </a:pPr>
            <a:r>
              <a:rPr lang="en-US" altLang="en-US" sz="3600" b="1" dirty="0">
                <a:latin typeface="Baskerville Old Face" panose="02020602080505020303" pitchFamily="18" charset="0"/>
              </a:rPr>
              <a:t>Validity </a:t>
            </a:r>
            <a:r>
              <a:rPr lang="en-US" altLang="en-US" sz="3600" b="1" dirty="0" smtClean="0">
                <a:latin typeface="Baskerville Old Face" panose="02020602080505020303" pitchFamily="18" charset="0"/>
              </a:rPr>
              <a:t>Determinants</a:t>
            </a:r>
            <a:endParaRPr lang="en-US" altLang="en-US" b="1" dirty="0">
              <a:latin typeface="Baskerville Old Face" panose="02020602080505020303" pitchFamily="18" charset="0"/>
            </a:endParaRPr>
          </a:p>
        </p:txBody>
      </p:sp>
      <p:sp>
        <p:nvSpPr>
          <p:cNvPr id="5" name="Rectangle 3"/>
          <p:cNvSpPr txBox="1">
            <a:spLocks noChangeArrowheads="1"/>
          </p:cNvSpPr>
          <p:nvPr/>
        </p:nvSpPr>
        <p:spPr bwMode="auto">
          <a:xfrm>
            <a:off x="209550" y="1176339"/>
            <a:ext cx="11810999" cy="481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914400" indent="-457200">
              <a:defRPr>
                <a:solidFill>
                  <a:schemeClr val="tx1"/>
                </a:solidFill>
                <a:latin typeface="Arial" panose="020B0604020202020204" pitchFamily="34" charset="0"/>
              </a:defRPr>
            </a:lvl2pPr>
            <a:lvl3pPr marL="1314450" indent="-4572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lnSpc>
                <a:spcPct val="150000"/>
              </a:lnSpc>
              <a:spcBef>
                <a:spcPct val="20000"/>
              </a:spcBef>
            </a:pPr>
            <a:r>
              <a:rPr lang="en-US" altLang="en-US" sz="2400" dirty="0">
                <a:latin typeface="Times New Roman" panose="02020603050405020304" pitchFamily="18" charset="0"/>
                <a:cs typeface="Times New Roman" panose="02020603050405020304" pitchFamily="18" charset="0"/>
              </a:rPr>
              <a:t>There are three major forms of </a:t>
            </a:r>
            <a:r>
              <a:rPr lang="en-US" altLang="en-US" sz="2400" b="1" dirty="0">
                <a:latin typeface="Times New Roman" panose="02020603050405020304" pitchFamily="18" charset="0"/>
                <a:cs typeface="Times New Roman" panose="02020603050405020304" pitchFamily="18" charset="0"/>
              </a:rPr>
              <a:t>validity</a:t>
            </a:r>
            <a:r>
              <a:rPr lang="en-US" altLang="en-US" sz="2400" dirty="0">
                <a:latin typeface="Times New Roman" panose="02020603050405020304" pitchFamily="18" charset="0"/>
                <a:cs typeface="Times New Roman" panose="02020603050405020304" pitchFamily="18" charset="0"/>
              </a:rPr>
              <a:t>:</a:t>
            </a:r>
          </a:p>
          <a:p>
            <a:pPr lvl="1" algn="just" eaLnBrk="1" hangingPunct="1">
              <a:lnSpc>
                <a:spcPct val="150000"/>
              </a:lnSpc>
              <a:spcBef>
                <a:spcPct val="20000"/>
              </a:spcBef>
              <a:buFont typeface="Arial" panose="020B0604020202020204" pitchFamily="34" charset="0"/>
              <a:buAutoNum type="arabicPeriod"/>
            </a:pPr>
            <a:r>
              <a:rPr lang="en-US" altLang="en-US" sz="2400" b="1" dirty="0">
                <a:latin typeface="Times New Roman" panose="02020603050405020304" pitchFamily="18" charset="0"/>
                <a:cs typeface="Times New Roman" panose="02020603050405020304" pitchFamily="18" charset="0"/>
              </a:rPr>
              <a:t>Content validity</a:t>
            </a:r>
            <a:r>
              <a:rPr lang="en-US" altLang="en-US" sz="2400" dirty="0">
                <a:latin typeface="Times New Roman" panose="02020603050405020304" pitchFamily="18" charset="0"/>
                <a:cs typeface="Times New Roman" panose="02020603050405020304" pitchFamily="18" charset="0"/>
              </a:rPr>
              <a:t> refers to the extent to which measurement scales provide adequate coverage of the investigative </a:t>
            </a:r>
            <a:r>
              <a:rPr lang="en-US" altLang="en-US" sz="2400" dirty="0" smtClean="0">
                <a:latin typeface="Times New Roman" panose="02020603050405020304" pitchFamily="18" charset="0"/>
                <a:cs typeface="Times New Roman" panose="02020603050405020304" pitchFamily="18" charset="0"/>
              </a:rPr>
              <a:t>questions. </a:t>
            </a:r>
          </a:p>
          <a:p>
            <a:pPr marL="800100" lvl="1" indent="-342900" algn="just" eaLnBrk="1" hangingPunct="1">
              <a:lnSpc>
                <a:spcPct val="150000"/>
              </a:lnSpc>
              <a:spcBef>
                <a:spcPct val="20000"/>
              </a:spcBef>
              <a:buFont typeface="Arial" panose="020B0604020202020204" pitchFamily="34" charset="0"/>
              <a:buChar char="•"/>
            </a:pPr>
            <a:r>
              <a:rPr lang="en-US" altLang="en-US" sz="2400" dirty="0">
                <a:latin typeface="Times New Roman" panose="02020603050405020304" pitchFamily="18" charset="0"/>
                <a:cs typeface="Times New Roman" panose="02020603050405020304" pitchFamily="18" charset="0"/>
              </a:rPr>
              <a:t> </a:t>
            </a:r>
            <a:r>
              <a:rPr lang="en-US" altLang="en-US" sz="2400" dirty="0" smtClean="0">
                <a:latin typeface="Times New Roman" panose="02020603050405020304" pitchFamily="18" charset="0"/>
                <a:cs typeface="Times New Roman" panose="02020603050405020304" pitchFamily="18" charset="0"/>
              </a:rPr>
              <a:t>      If </a:t>
            </a:r>
            <a:r>
              <a:rPr lang="en-US" altLang="en-US" sz="2400" dirty="0">
                <a:latin typeface="Times New Roman" panose="02020603050405020304" pitchFamily="18" charset="0"/>
                <a:cs typeface="Times New Roman" panose="02020603050405020304" pitchFamily="18" charset="0"/>
              </a:rPr>
              <a:t>the instrument contains a representative sample of the universe of subject matter of interest, then content validity is good.</a:t>
            </a:r>
            <a:endParaRPr lang="ar-AE" altLang="en-US" sz="2400" dirty="0">
              <a:latin typeface="Times New Roman" panose="02020603050405020304" pitchFamily="18" charset="0"/>
              <a:cs typeface="Times New Roman" panose="02020603050405020304" pitchFamily="18" charset="0"/>
            </a:endParaRPr>
          </a:p>
          <a:p>
            <a:pPr lvl="2"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To evaluate content validity, one must first agree on what elements constitute adequate coverage. </a:t>
            </a:r>
            <a:endParaRPr lang="ar-AE" altLang="en-US" sz="2400" dirty="0">
              <a:latin typeface="Times New Roman" panose="02020603050405020304" pitchFamily="18" charset="0"/>
              <a:cs typeface="Times New Roman" panose="02020603050405020304" pitchFamily="18" charset="0"/>
            </a:endParaRPr>
          </a:p>
          <a:p>
            <a:pPr lvl="2"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To determine content validity, one may use one’s own judgment and the judgment of a panel of experts.</a:t>
            </a:r>
            <a:endParaRPr lang="ar-AE" altLang="en-US" sz="2400" dirty="0">
              <a:latin typeface="Times New Roman" panose="02020603050405020304" pitchFamily="18" charset="0"/>
              <a:cs typeface="Times New Roman" panose="02020603050405020304" pitchFamily="18" charset="0"/>
            </a:endParaRPr>
          </a:p>
          <a:p>
            <a:pPr lvl="1" algn="just" eaLnBrk="1" hangingPunct="1">
              <a:lnSpc>
                <a:spcPct val="150000"/>
              </a:lnSpc>
              <a:spcBef>
                <a:spcPct val="20000"/>
              </a:spcBef>
              <a:buFont typeface="Arial" panose="020B0604020202020204" pitchFamily="34" charset="0"/>
              <a:buAutoNum type="arabicPeriod"/>
            </a:pPr>
            <a:endParaRPr lang="en-US"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61104"/>
      </p:ext>
    </p:extLst>
  </p:cSld>
  <p:clrMapOvr>
    <a:masterClrMapping/>
  </p:clrMapOvr>
  <p:transition>
    <p:cove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874C19AA-A69E-43C0-AEFC-C1839C82D82D}" type="slidenum">
              <a:rPr lang="en-US" altLang="en-US" smtClean="0">
                <a:solidFill>
                  <a:schemeClr val="bg1"/>
                </a:solidFill>
                <a:latin typeface="Times New Roman" panose="02020603050405020304" pitchFamily="18" charset="0"/>
              </a:rPr>
              <a:pPr/>
              <a:t>29</a:t>
            </a:fld>
            <a:endParaRPr lang="en-US" altLang="en-US" smtClean="0">
              <a:solidFill>
                <a:schemeClr val="bg1"/>
              </a:solidFill>
              <a:latin typeface="Times New Roman" panose="02020603050405020304" pitchFamily="18" charset="0"/>
            </a:endParaRPr>
          </a:p>
        </p:txBody>
      </p:sp>
      <p:sp>
        <p:nvSpPr>
          <p:cNvPr id="503812"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b="1" dirty="0">
                <a:latin typeface="Baskerville Old Face" panose="02020602080505020303" pitchFamily="18" charset="0"/>
              </a:rPr>
              <a:t>Increasing Content Validity</a:t>
            </a:r>
          </a:p>
        </p:txBody>
      </p:sp>
      <p:sp>
        <p:nvSpPr>
          <p:cNvPr id="503813" name="Oval 5"/>
          <p:cNvSpPr>
            <a:spLocks noChangeArrowheads="1"/>
          </p:cNvSpPr>
          <p:nvPr/>
        </p:nvSpPr>
        <p:spPr bwMode="auto">
          <a:xfrm>
            <a:off x="4738688" y="1812925"/>
            <a:ext cx="2805112" cy="2376488"/>
          </a:xfrm>
          <a:prstGeom prst="ellipse">
            <a:avLst/>
          </a:prstGeom>
          <a:gradFill rotWithShape="1">
            <a:gsLst>
              <a:gs pos="0">
                <a:srgbClr val="FFDD99"/>
              </a:gs>
              <a:gs pos="100000">
                <a:srgbClr val="DFF5DF"/>
              </a:gs>
            </a:gsLst>
            <a:lin ang="5400000" scaled="1"/>
          </a:gra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t>Content</a:t>
            </a:r>
          </a:p>
        </p:txBody>
      </p:sp>
      <p:sp>
        <p:nvSpPr>
          <p:cNvPr id="503816" name="AutoShape 8"/>
          <p:cNvSpPr>
            <a:spLocks noChangeArrowheads="1"/>
          </p:cNvSpPr>
          <p:nvPr/>
        </p:nvSpPr>
        <p:spPr bwMode="auto">
          <a:xfrm>
            <a:off x="2073275" y="2538414"/>
            <a:ext cx="2146300" cy="892175"/>
          </a:xfrm>
          <a:prstGeom prst="roundRect">
            <a:avLst>
              <a:gd name="adj" fmla="val 50000"/>
            </a:avLst>
          </a:prstGeom>
          <a:solidFill>
            <a:srgbClr val="FFDD99"/>
          </a:solidFill>
          <a:ln w="38100">
            <a:solidFill>
              <a:schemeClr val="tx1"/>
            </a:solidFill>
            <a:round/>
            <a:headEnd/>
            <a:tailEnd/>
          </a:ln>
          <a:effectLst>
            <a:outerShdw dist="53882" dir="2700000" algn="ctr" rotWithShape="0">
              <a:schemeClr val="tx1"/>
            </a:outerShdw>
          </a:effectLst>
        </p:spPr>
        <p:txBody>
          <a:bodyPr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a:t>Literature Search</a:t>
            </a:r>
          </a:p>
        </p:txBody>
      </p:sp>
      <p:sp>
        <p:nvSpPr>
          <p:cNvPr id="503817" name="AutoShape 9"/>
          <p:cNvSpPr>
            <a:spLocks noChangeArrowheads="1"/>
          </p:cNvSpPr>
          <p:nvPr/>
        </p:nvSpPr>
        <p:spPr bwMode="auto">
          <a:xfrm>
            <a:off x="2592388" y="4465639"/>
            <a:ext cx="2146300" cy="892175"/>
          </a:xfrm>
          <a:prstGeom prst="roundRect">
            <a:avLst>
              <a:gd name="adj" fmla="val 50000"/>
            </a:avLst>
          </a:prstGeom>
          <a:solidFill>
            <a:srgbClr val="FFDD99"/>
          </a:solidFill>
          <a:ln w="38100">
            <a:solidFill>
              <a:schemeClr val="tx1"/>
            </a:solidFill>
            <a:round/>
            <a:headEnd/>
            <a:tailEnd/>
          </a:ln>
          <a:effectLst>
            <a:outerShdw dist="53882" dir="2700000" algn="ctr" rotWithShape="0">
              <a:schemeClr val="tx1"/>
            </a:outerShdw>
          </a:effectLst>
        </p:spPr>
        <p:txBody>
          <a:bodyPr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a:t>Expert Interviews</a:t>
            </a:r>
          </a:p>
        </p:txBody>
      </p:sp>
      <p:sp>
        <p:nvSpPr>
          <p:cNvPr id="503818" name="AutoShape 10"/>
          <p:cNvSpPr>
            <a:spLocks noChangeArrowheads="1"/>
          </p:cNvSpPr>
          <p:nvPr/>
        </p:nvSpPr>
        <p:spPr bwMode="auto">
          <a:xfrm>
            <a:off x="7137400" y="4475163"/>
            <a:ext cx="2146300" cy="892175"/>
          </a:xfrm>
          <a:prstGeom prst="roundRect">
            <a:avLst>
              <a:gd name="adj" fmla="val 50000"/>
            </a:avLst>
          </a:prstGeom>
          <a:solidFill>
            <a:srgbClr val="FFDD99"/>
          </a:solidFill>
          <a:ln w="38100">
            <a:solidFill>
              <a:schemeClr val="tx1"/>
            </a:solidFill>
            <a:round/>
            <a:headEnd/>
            <a:tailEnd/>
          </a:ln>
          <a:effectLst>
            <a:outerShdw dist="53882" dir="2700000" algn="ctr" rotWithShape="0">
              <a:schemeClr val="tx1"/>
            </a:outerShdw>
          </a:effectLst>
        </p:spPr>
        <p:txBody>
          <a:bodyPr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a:t>Group Interviews</a:t>
            </a:r>
          </a:p>
        </p:txBody>
      </p:sp>
      <p:sp>
        <p:nvSpPr>
          <p:cNvPr id="503819" name="AutoShape 11"/>
          <p:cNvSpPr>
            <a:spLocks noChangeArrowheads="1"/>
          </p:cNvSpPr>
          <p:nvPr/>
        </p:nvSpPr>
        <p:spPr bwMode="auto">
          <a:xfrm>
            <a:off x="8210550" y="2385220"/>
            <a:ext cx="2146300" cy="892175"/>
          </a:xfrm>
          <a:prstGeom prst="roundRect">
            <a:avLst>
              <a:gd name="adj" fmla="val 50000"/>
            </a:avLst>
          </a:prstGeom>
          <a:solidFill>
            <a:srgbClr val="FFDD99"/>
          </a:solidFill>
          <a:ln w="38100">
            <a:solidFill>
              <a:schemeClr val="tx1"/>
            </a:solidFill>
            <a:round/>
            <a:headEnd/>
            <a:tailEnd/>
          </a:ln>
          <a:effectLst>
            <a:outerShdw dist="53882" dir="2700000" algn="ctr" rotWithShape="0">
              <a:schemeClr val="tx1"/>
            </a:outerShdw>
          </a:effectLst>
        </p:spPr>
        <p:txBody>
          <a:bodyPr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a:t>Question Database</a:t>
            </a:r>
          </a:p>
        </p:txBody>
      </p:sp>
    </p:spTree>
    <p:extLst>
      <p:ext uri="{BB962C8B-B14F-4D97-AF65-F5344CB8AC3E}">
        <p14:creationId xmlns:p14="http://schemas.microsoft.com/office/powerpoint/2010/main" val="2417470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B4165-B059-4862-84C8-FDD6B7ECA8DA}"/>
              </a:ext>
            </a:extLst>
          </p:cNvPr>
          <p:cNvSpPr>
            <a:spLocks noGrp="1"/>
          </p:cNvSpPr>
          <p:nvPr>
            <p:ph type="title"/>
          </p:nvPr>
        </p:nvSpPr>
        <p:spPr/>
        <p:txBody>
          <a:bodyPr/>
          <a:lstStyle/>
          <a:p>
            <a:r>
              <a:rPr lang="en-US" dirty="0" smtClean="0"/>
              <a:t>Unit-III</a:t>
            </a:r>
            <a:endParaRPr lang="en-AU" dirty="0"/>
          </a:p>
        </p:txBody>
      </p:sp>
      <p:sp>
        <p:nvSpPr>
          <p:cNvPr id="3" name="Content Placeholder 2">
            <a:extLst>
              <a:ext uri="{FF2B5EF4-FFF2-40B4-BE49-F238E27FC236}">
                <a16:creationId xmlns="" xmlns:a16="http://schemas.microsoft.com/office/drawing/2014/main" id="{956AA974-54FD-459C-96A1-13F673772CFF}"/>
              </a:ext>
            </a:extLst>
          </p:cNvPr>
          <p:cNvSpPr>
            <a:spLocks noGrp="1"/>
          </p:cNvSpPr>
          <p:nvPr>
            <p:ph idx="1"/>
          </p:nvPr>
        </p:nvSpPr>
        <p:spPr/>
        <p:txBody>
          <a:bodyPr/>
          <a:lstStyle/>
          <a:p>
            <a:pPr algn="just"/>
            <a:r>
              <a:rPr lang="en-US" dirty="0" smtClean="0">
                <a:latin typeface="Times New Roman" panose="02020603050405020304" pitchFamily="18" charset="0"/>
                <a:cs typeface="Times New Roman" panose="02020603050405020304" pitchFamily="18" charset="0"/>
              </a:rPr>
              <a:t>Scaling </a:t>
            </a:r>
            <a:r>
              <a:rPr lang="en-US" dirty="0">
                <a:latin typeface="Times New Roman" panose="02020603050405020304" pitchFamily="18" charset="0"/>
                <a:cs typeface="Times New Roman" panose="02020603050405020304" pitchFamily="18" charset="0"/>
              </a:rPr>
              <a:t>&amp; measurement techniques: Concept of Measurement: </a:t>
            </a:r>
          </a:p>
          <a:p>
            <a:pPr algn="just"/>
            <a:r>
              <a:rPr lang="en-US" dirty="0">
                <a:latin typeface="Times New Roman" panose="02020603050405020304" pitchFamily="18" charset="0"/>
                <a:cs typeface="Times New Roman" panose="02020603050405020304" pitchFamily="18" charset="0"/>
              </a:rPr>
              <a:t>Levels of measurement – Nominal, Ordinal, Interval, Ratio. </a:t>
            </a:r>
          </a:p>
          <a:p>
            <a:pPr algn="just"/>
            <a:r>
              <a:rPr lang="en-US" dirty="0" smtClean="0">
                <a:latin typeface="Times New Roman" panose="02020603050405020304" pitchFamily="18" charset="0"/>
                <a:cs typeface="Times New Roman" panose="02020603050405020304" pitchFamily="18" charset="0"/>
              </a:rPr>
              <a:t>Need </a:t>
            </a:r>
            <a:r>
              <a:rPr lang="en-US" dirty="0">
                <a:latin typeface="Times New Roman" panose="02020603050405020304" pitchFamily="18" charset="0"/>
                <a:cs typeface="Times New Roman" panose="02020603050405020304" pitchFamily="18" charset="0"/>
              </a:rPr>
              <a:t>of Measurement Problems in measurement in management research – Validity and Reliability. </a:t>
            </a:r>
          </a:p>
          <a:p>
            <a:pPr algn="just"/>
            <a:r>
              <a:rPr lang="en-US" dirty="0" smtClean="0">
                <a:latin typeface="Times New Roman" panose="02020603050405020304" pitchFamily="18" charset="0"/>
                <a:cs typeface="Times New Roman" panose="02020603050405020304" pitchFamily="18" charset="0"/>
              </a:rPr>
              <a:t>Concept </a:t>
            </a:r>
            <a:r>
              <a:rPr lang="en-US" dirty="0">
                <a:latin typeface="Times New Roman" panose="02020603050405020304" pitchFamily="18" charset="0"/>
                <a:cs typeface="Times New Roman" panose="02020603050405020304" pitchFamily="18" charset="0"/>
              </a:rPr>
              <a:t>of Scale – Rating Scales viz. Likert Scales, Semantic Differential Scales, Constant Sum Scales, Graphic Rating Scales – Ranking Scales – Paired comparison &amp; Forced Ranking – Concept and Application. </a:t>
            </a:r>
            <a:endParaRPr lang="en-AU"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003823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9CA9170B-DC31-4DAE-A0D4-E7FD1D7CFFF4}" type="slidenum">
              <a:rPr lang="en-US" altLang="en-US" smtClean="0">
                <a:solidFill>
                  <a:schemeClr val="bg1"/>
                </a:solidFill>
                <a:latin typeface="Times New Roman" panose="02020603050405020304" pitchFamily="18" charset="0"/>
              </a:rPr>
              <a:pPr/>
              <a:t>30</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457200" y="224634"/>
            <a:ext cx="8229600" cy="769937"/>
          </a:xfrm>
          <a:ln>
            <a:miter lim="800000"/>
            <a:headEnd/>
            <a:tailEnd/>
          </a:ln>
        </p:spPr>
        <p:txBody>
          <a:bodyPr wrap="square" numCol="1" anchor="t" anchorCtr="0" compatLnSpc="1">
            <a:prstTxWarp prst="textNoShape">
              <a:avLst/>
            </a:prstTxWarp>
            <a:normAutofit/>
          </a:bodyPr>
          <a:lstStyle/>
          <a:p>
            <a:pPr algn="l" eaLnBrk="1" hangingPunct="1">
              <a:defRPr/>
            </a:pPr>
            <a:r>
              <a:rPr lang="en-US" altLang="en-US" sz="3200" b="1" dirty="0">
                <a:latin typeface="Baskerville Old Face" panose="02020602080505020303" pitchFamily="18" charset="0"/>
              </a:rPr>
              <a:t>Validity </a:t>
            </a:r>
            <a:r>
              <a:rPr lang="en-US" altLang="en-US" sz="3200" b="1" dirty="0" smtClean="0">
                <a:latin typeface="Baskerville Old Face" panose="02020602080505020303" pitchFamily="18" charset="0"/>
              </a:rPr>
              <a:t>Determinants</a:t>
            </a:r>
            <a:r>
              <a:rPr lang="ar-AE" altLang="en-US" sz="3200" b="1" dirty="0" smtClean="0">
                <a:latin typeface="Baskerville Old Face" panose="02020602080505020303" pitchFamily="18" charset="0"/>
              </a:rPr>
              <a:t> </a:t>
            </a:r>
            <a:endParaRPr lang="en-US" altLang="en-US" sz="4000" b="1" dirty="0">
              <a:latin typeface="Baskerville Old Face" panose="02020602080505020303" pitchFamily="18" charset="0"/>
            </a:endParaRPr>
          </a:p>
        </p:txBody>
      </p:sp>
      <p:sp>
        <p:nvSpPr>
          <p:cNvPr id="5" name="Rectangle 3"/>
          <p:cNvSpPr txBox="1">
            <a:spLocks noChangeArrowheads="1"/>
          </p:cNvSpPr>
          <p:nvPr/>
        </p:nvSpPr>
        <p:spPr bwMode="auto">
          <a:xfrm>
            <a:off x="247650" y="1176339"/>
            <a:ext cx="11696699" cy="5357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defRPr>
            </a:lvl1pPr>
            <a:lvl2pPr marL="914400" indent="-457200">
              <a:defRPr>
                <a:solidFill>
                  <a:schemeClr val="tx1"/>
                </a:solidFill>
                <a:latin typeface="Arial" panose="020B0604020202020204" pitchFamily="34" charset="0"/>
              </a:defRPr>
            </a:lvl2pPr>
            <a:lvl3pPr marL="1314450" indent="-4572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lvl="1" algn="just" eaLnBrk="1" hangingPunct="1">
              <a:lnSpc>
                <a:spcPct val="200000"/>
              </a:lnSpc>
              <a:spcBef>
                <a:spcPct val="20000"/>
              </a:spcBef>
              <a:buFont typeface="Arial" panose="020B0604020202020204" pitchFamily="34" charset="0"/>
              <a:buAutoNum type="arabicPeriod" startAt="2"/>
            </a:pPr>
            <a:r>
              <a:rPr lang="en-US" altLang="en-US" sz="2800" b="1" dirty="0">
                <a:latin typeface="Times New Roman" panose="02020603050405020304" pitchFamily="18" charset="0"/>
                <a:cs typeface="Times New Roman" panose="02020603050405020304" pitchFamily="18" charset="0"/>
              </a:rPr>
              <a:t>Criterion-related </a:t>
            </a:r>
            <a:r>
              <a:rPr lang="en-US" altLang="en-US" sz="2800" b="1" dirty="0" smtClean="0">
                <a:latin typeface="Times New Roman" panose="02020603050405020304" pitchFamily="18" charset="0"/>
                <a:cs typeface="Times New Roman" panose="02020603050405020304" pitchFamily="18" charset="0"/>
              </a:rPr>
              <a:t>validity</a:t>
            </a:r>
            <a:r>
              <a:rPr lang="en-US" altLang="en-US" sz="2800" b="1" dirty="0">
                <a:latin typeface="Times New Roman" panose="02020603050405020304" pitchFamily="18" charset="0"/>
                <a:cs typeface="Times New Roman" panose="02020603050405020304" pitchFamily="18" charset="0"/>
              </a:rPr>
              <a:t>-</a:t>
            </a:r>
            <a:r>
              <a:rPr lang="en-US" altLang="en-US" sz="2800" dirty="0" smtClean="0">
                <a:latin typeface="Times New Roman" panose="02020603050405020304" pitchFamily="18" charset="0"/>
                <a:cs typeface="Times New Roman" panose="02020603050405020304" pitchFamily="18" charset="0"/>
              </a:rPr>
              <a:t>reflects </a:t>
            </a:r>
            <a:r>
              <a:rPr lang="en-US" altLang="en-US" sz="2800" dirty="0">
                <a:latin typeface="Times New Roman" panose="02020603050405020304" pitchFamily="18" charset="0"/>
                <a:cs typeface="Times New Roman" panose="02020603050405020304" pitchFamily="18" charset="0"/>
              </a:rPr>
              <a:t>the success of measures used for prediction or estimation. </a:t>
            </a:r>
            <a:endParaRPr lang="ar-AE" altLang="en-US" sz="2800" dirty="0">
              <a:latin typeface="Times New Roman" panose="02020603050405020304" pitchFamily="18" charset="0"/>
              <a:cs typeface="Times New Roman" panose="02020603050405020304" pitchFamily="18" charset="0"/>
            </a:endParaRPr>
          </a:p>
          <a:p>
            <a:pPr lvl="2" algn="just" eaLnBrk="1" hangingPunct="1">
              <a:lnSpc>
                <a:spcPct val="20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There are two types of criterion-related validity: </a:t>
            </a:r>
            <a:r>
              <a:rPr lang="en-US" altLang="en-US" sz="2400" b="1" dirty="0" smtClean="0">
                <a:latin typeface="Times New Roman" panose="02020603050405020304" pitchFamily="18" charset="0"/>
                <a:cs typeface="Times New Roman" panose="02020603050405020304" pitchFamily="18" charset="0"/>
              </a:rPr>
              <a:t>concurrent</a:t>
            </a:r>
            <a:r>
              <a:rPr lang="en-US" altLang="en-US" sz="2400" b="1" dirty="0">
                <a:latin typeface="Times New Roman" panose="02020603050405020304" pitchFamily="18" charset="0"/>
                <a:cs typeface="Times New Roman" panose="02020603050405020304" pitchFamily="18" charset="0"/>
              </a:rPr>
              <a:t> </a:t>
            </a:r>
            <a:r>
              <a:rPr lang="en-US" altLang="en-US" sz="2400" b="1" dirty="0" smtClean="0">
                <a:latin typeface="Times New Roman" panose="02020603050405020304" pitchFamily="18" charset="0"/>
                <a:cs typeface="Times New Roman" panose="02020603050405020304" pitchFamily="18" charset="0"/>
              </a:rPr>
              <a:t>and predictive</a:t>
            </a:r>
            <a:r>
              <a:rPr lang="ar-AE" altLang="en-US" sz="2400" b="1" dirty="0" smtClean="0">
                <a:latin typeface="Times New Roman" panose="02020603050405020304" pitchFamily="18" charset="0"/>
                <a:cs typeface="Times New Roman" panose="02020603050405020304" pitchFamily="18" charset="0"/>
              </a:rPr>
              <a:t> </a:t>
            </a:r>
            <a:r>
              <a:rPr lang="en-US" altLang="en-US" sz="2400" b="1" dirty="0">
                <a:latin typeface="Times New Roman" panose="02020603050405020304" pitchFamily="18" charset="0"/>
                <a:cs typeface="Times New Roman" panose="02020603050405020304" pitchFamily="18" charset="0"/>
              </a:rPr>
              <a:t>. </a:t>
            </a:r>
            <a:endParaRPr lang="ar-AE" altLang="en-US" sz="2400" b="1" dirty="0">
              <a:latin typeface="Times New Roman" panose="02020603050405020304" pitchFamily="18" charset="0"/>
              <a:cs typeface="Times New Roman" panose="02020603050405020304" pitchFamily="18" charset="0"/>
            </a:endParaRPr>
          </a:p>
          <a:p>
            <a:pPr lvl="2" algn="just" eaLnBrk="1" hangingPunct="1">
              <a:lnSpc>
                <a:spcPct val="20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These differ only on the time perspective. An attitude scale that correctly forecasts the outcome of a purchase decision has predictive validity. An observational method that correctly categorizes families by current income class has concurrent validity. </a:t>
            </a:r>
          </a:p>
        </p:txBody>
      </p:sp>
    </p:spTree>
    <p:extLst>
      <p:ext uri="{BB962C8B-B14F-4D97-AF65-F5344CB8AC3E}">
        <p14:creationId xmlns:p14="http://schemas.microsoft.com/office/powerpoint/2010/main" val="3608141189"/>
      </p:ext>
    </p:extLst>
  </p:cSld>
  <p:clrMapOvr>
    <a:masterClrMapping/>
  </p:clrMapOvr>
  <p:transition>
    <p:cove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7E591684-D600-4FBD-9806-A00CB732C036}" type="slidenum">
              <a:rPr lang="en-US" altLang="en-US" smtClean="0">
                <a:solidFill>
                  <a:schemeClr val="bg1"/>
                </a:solidFill>
                <a:latin typeface="Times New Roman" panose="02020603050405020304" pitchFamily="18" charset="0"/>
              </a:rPr>
              <a:pPr/>
              <a:t>31</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571500" y="274639"/>
            <a:ext cx="9639300" cy="715961"/>
          </a:xfrm>
          <a:ln>
            <a:miter lim="800000"/>
            <a:headEnd/>
            <a:tailEnd/>
          </a:ln>
        </p:spPr>
        <p:txBody>
          <a:bodyPr wrap="square" numCol="1" anchor="t" anchorCtr="0" compatLnSpc="1">
            <a:prstTxWarp prst="textNoShape">
              <a:avLst/>
            </a:prstTxWarp>
            <a:normAutofit/>
          </a:bodyPr>
          <a:lstStyle/>
          <a:p>
            <a:pPr algn="l" eaLnBrk="1" hangingPunct="1">
              <a:defRPr/>
            </a:pPr>
            <a:r>
              <a:rPr lang="en-US" altLang="en-US" sz="3200" b="1" dirty="0">
                <a:latin typeface="Baskerville Old Face" panose="02020602080505020303" pitchFamily="18" charset="0"/>
              </a:rPr>
              <a:t>Validity </a:t>
            </a:r>
            <a:r>
              <a:rPr lang="en-US" altLang="en-US" sz="3200" b="1" dirty="0" smtClean="0">
                <a:latin typeface="Baskerville Old Face" panose="02020602080505020303" pitchFamily="18" charset="0"/>
              </a:rPr>
              <a:t>Determinants</a:t>
            </a:r>
            <a:endParaRPr lang="en-US" altLang="en-US" sz="4000" b="1" dirty="0">
              <a:latin typeface="Baskerville Old Face" panose="02020602080505020303" pitchFamily="18" charset="0"/>
            </a:endParaRPr>
          </a:p>
        </p:txBody>
      </p:sp>
      <p:sp>
        <p:nvSpPr>
          <p:cNvPr id="5" name="Rectangle 3"/>
          <p:cNvSpPr txBox="1">
            <a:spLocks noChangeArrowheads="1"/>
          </p:cNvSpPr>
          <p:nvPr/>
        </p:nvSpPr>
        <p:spPr bwMode="auto">
          <a:xfrm>
            <a:off x="171450" y="1176339"/>
            <a:ext cx="11753849" cy="5376861"/>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ctr" rtl="0" eaLnBrk="0" fontAlgn="base" hangingPunct="0">
              <a:spcBef>
                <a:spcPct val="20000"/>
              </a:spcBef>
              <a:spcAft>
                <a:spcPct val="0"/>
              </a:spcAft>
              <a:buChar char="•"/>
              <a:defRPr sz="3600" i="1">
                <a:solidFill>
                  <a:schemeClr val="bg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914400" lvl="1" indent="-457200" algn="just" eaLnBrk="1" hangingPunct="1">
              <a:lnSpc>
                <a:spcPct val="150000"/>
              </a:lnSpc>
              <a:buFont typeface="+mj-lt"/>
              <a:buAutoNum type="arabicPeriod" startAt="3"/>
              <a:defRPr/>
            </a:pPr>
            <a:r>
              <a:rPr lang="en-US" altLang="en-US" sz="2400" b="1" dirty="0">
                <a:latin typeface="Times New Roman" panose="02020603050405020304" pitchFamily="18" charset="0"/>
                <a:cs typeface="Times New Roman" panose="02020603050405020304" pitchFamily="18" charset="0"/>
              </a:rPr>
              <a:t>Construct validity</a:t>
            </a:r>
            <a:r>
              <a:rPr lang="en-US" altLang="en-US" sz="2400" dirty="0">
                <a:latin typeface="Times New Roman" panose="02020603050405020304" pitchFamily="18" charset="0"/>
                <a:cs typeface="Times New Roman" panose="02020603050405020304" pitchFamily="18" charset="0"/>
              </a:rPr>
              <a:t> is a measurement scale that demonstrates both </a:t>
            </a:r>
            <a:r>
              <a:rPr lang="en-US" altLang="en-US" sz="2400" b="1" dirty="0">
                <a:latin typeface="Times New Roman" panose="02020603050405020304" pitchFamily="18" charset="0"/>
                <a:cs typeface="Times New Roman" panose="02020603050405020304" pitchFamily="18" charset="0"/>
              </a:rPr>
              <a:t>convergent validity</a:t>
            </a:r>
            <a:r>
              <a:rPr lang="en-US" altLang="en-US" sz="2400" dirty="0">
                <a:latin typeface="Times New Roman" panose="02020603050405020304" pitchFamily="18" charset="0"/>
                <a:cs typeface="Times New Roman" panose="02020603050405020304" pitchFamily="18" charset="0"/>
              </a:rPr>
              <a:t> and </a:t>
            </a:r>
            <a:r>
              <a:rPr lang="en-US" altLang="en-US" sz="2400" b="1" dirty="0">
                <a:latin typeface="Times New Roman" panose="02020603050405020304" pitchFamily="18" charset="0"/>
                <a:cs typeface="Times New Roman" panose="02020603050405020304" pitchFamily="18" charset="0"/>
              </a:rPr>
              <a:t>discriminant validity</a:t>
            </a:r>
            <a:r>
              <a:rPr lang="en-US" altLang="en-US" sz="2400" dirty="0">
                <a:latin typeface="Times New Roman" panose="02020603050405020304" pitchFamily="18" charset="0"/>
                <a:cs typeface="Times New Roman" panose="02020603050405020304" pitchFamily="18" charset="0"/>
              </a:rPr>
              <a:t>. </a:t>
            </a:r>
            <a:endParaRPr lang="ar-AE" altLang="en-US" sz="2400" dirty="0">
              <a:latin typeface="Times New Roman" panose="02020603050405020304" pitchFamily="18" charset="0"/>
              <a:cs typeface="Times New Roman" panose="02020603050405020304" pitchFamily="18" charset="0"/>
            </a:endParaRPr>
          </a:p>
          <a:p>
            <a:pPr marL="1314450" lvl="2" indent="-457200" algn="just" eaLnBrk="1" hangingPunct="1">
              <a:lnSpc>
                <a:spcPct val="150000"/>
              </a:lnSpc>
              <a:defRPr/>
            </a:pPr>
            <a:r>
              <a:rPr lang="en-US" altLang="en-US" sz="2200" dirty="0" smtClean="0">
                <a:latin typeface="Times New Roman" panose="02020603050405020304" pitchFamily="18" charset="0"/>
                <a:cs typeface="Times New Roman" panose="02020603050405020304" pitchFamily="18" charset="0"/>
              </a:rPr>
              <a:t>In </a:t>
            </a:r>
            <a:r>
              <a:rPr lang="en-US" altLang="en-US" sz="2200" dirty="0">
                <a:latin typeface="Times New Roman" panose="02020603050405020304" pitchFamily="18" charset="0"/>
                <a:cs typeface="Times New Roman" panose="02020603050405020304" pitchFamily="18" charset="0"/>
              </a:rPr>
              <a:t>attempting to evaluate construct validity, one considers both the theory and  measurement instrument being used.</a:t>
            </a:r>
            <a:endParaRPr lang="ar-AE" altLang="en-US" sz="2200" dirty="0">
              <a:latin typeface="Times New Roman" panose="02020603050405020304" pitchFamily="18" charset="0"/>
              <a:cs typeface="Times New Roman" panose="02020603050405020304" pitchFamily="18" charset="0"/>
            </a:endParaRPr>
          </a:p>
          <a:p>
            <a:pPr marL="1314450" lvl="2" indent="-457200" algn="just" eaLnBrk="1" hangingPunct="1">
              <a:lnSpc>
                <a:spcPct val="150000"/>
              </a:lnSpc>
              <a:defRPr/>
            </a:pPr>
            <a:r>
              <a:rPr lang="en-US" altLang="en-US" sz="2200" dirty="0">
                <a:latin typeface="Times New Roman" panose="02020603050405020304" pitchFamily="18" charset="0"/>
                <a:cs typeface="Times New Roman" panose="02020603050405020304" pitchFamily="18" charset="0"/>
              </a:rPr>
              <a:t>For instance, suppose we wanted to measure the effect of trust in relationship marketing. We would begin by correlating results obtained from our measure with those obtained from an established measure of trust. To the extent that the results were correlated, we would have indications of convergent validity. We could then correlate our results with the results of known measures of similar, but different measures such as empathy and reciprocity. To the extent that the results are not correlated, we can say we have shown discriminant validity.</a:t>
            </a:r>
          </a:p>
        </p:txBody>
      </p:sp>
    </p:spTree>
    <p:extLst>
      <p:ext uri="{BB962C8B-B14F-4D97-AF65-F5344CB8AC3E}">
        <p14:creationId xmlns:p14="http://schemas.microsoft.com/office/powerpoint/2010/main" val="508855995"/>
      </p:ext>
    </p:extLst>
  </p:cSld>
  <p:clrMapOvr>
    <a:masterClrMapping/>
  </p:clrMapOvr>
  <p:transition>
    <p:cove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A85918F3-4713-4D19-83D0-FF11780EE6DE}" type="slidenum">
              <a:rPr lang="en-US" altLang="en-US" smtClean="0">
                <a:solidFill>
                  <a:schemeClr val="bg1"/>
                </a:solidFill>
                <a:latin typeface="Times New Roman" panose="02020603050405020304" pitchFamily="18" charset="0"/>
              </a:rPr>
              <a:pPr/>
              <a:t>32</a:t>
            </a:fld>
            <a:endParaRPr lang="en-US" altLang="en-US" smtClean="0">
              <a:solidFill>
                <a:schemeClr val="bg1"/>
              </a:solidFill>
              <a:latin typeface="Times New Roman" panose="02020603050405020304" pitchFamily="18" charset="0"/>
            </a:endParaRPr>
          </a:p>
        </p:txBody>
      </p:sp>
      <p:sp>
        <p:nvSpPr>
          <p:cNvPr id="507906"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b="1" dirty="0">
                <a:latin typeface="Baskerville Old Face" panose="02020602080505020303" pitchFamily="18" charset="0"/>
              </a:rPr>
              <a:t>Reliability </a:t>
            </a:r>
            <a:r>
              <a:rPr lang="en-US" altLang="en-US" sz="3600" b="1" dirty="0" smtClean="0">
                <a:latin typeface="Baskerville Old Face" panose="02020602080505020303" pitchFamily="18" charset="0"/>
              </a:rPr>
              <a:t>Estimates</a:t>
            </a:r>
            <a:r>
              <a:rPr lang="ar-AE" altLang="en-US" sz="3600" b="1" dirty="0" smtClean="0">
                <a:latin typeface="Baskerville Old Face" panose="02020602080505020303" pitchFamily="18" charset="0"/>
              </a:rPr>
              <a:t> </a:t>
            </a:r>
            <a:endParaRPr lang="en-US" altLang="en-US" sz="3600" b="1" dirty="0">
              <a:latin typeface="Baskerville Old Face" panose="02020602080505020303" pitchFamily="18" charset="0"/>
            </a:endParaRPr>
          </a:p>
        </p:txBody>
      </p:sp>
      <p:sp>
        <p:nvSpPr>
          <p:cNvPr id="507913" name="Oval 9"/>
          <p:cNvSpPr>
            <a:spLocks noChangeArrowheads="1"/>
          </p:cNvSpPr>
          <p:nvPr/>
        </p:nvSpPr>
        <p:spPr bwMode="auto">
          <a:xfrm>
            <a:off x="4794251" y="1295400"/>
            <a:ext cx="3035299" cy="2684463"/>
          </a:xfrm>
          <a:prstGeom prst="ellipse">
            <a:avLst/>
          </a:prstGeom>
          <a:gradFill rotWithShape="1">
            <a:gsLst>
              <a:gs pos="0">
                <a:srgbClr val="FFDD99"/>
              </a:gs>
              <a:gs pos="100000">
                <a:srgbClr val="DFF5DF"/>
              </a:gs>
            </a:gsLst>
            <a:lin ang="5400000" scaled="1"/>
          </a:gra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latin typeface="Times New Roman" panose="02020603050405020304" pitchFamily="18" charset="0"/>
                <a:cs typeface="Times New Roman" panose="02020603050405020304" pitchFamily="18" charset="0"/>
              </a:rPr>
              <a:t>Stability</a:t>
            </a:r>
          </a:p>
        </p:txBody>
      </p:sp>
      <p:sp>
        <p:nvSpPr>
          <p:cNvPr id="507914" name="Oval 10"/>
          <p:cNvSpPr>
            <a:spLocks noChangeArrowheads="1"/>
          </p:cNvSpPr>
          <p:nvPr/>
        </p:nvSpPr>
        <p:spPr bwMode="auto">
          <a:xfrm>
            <a:off x="3487738" y="2997200"/>
            <a:ext cx="3035298" cy="2684463"/>
          </a:xfrm>
          <a:prstGeom prst="ellipse">
            <a:avLst/>
          </a:prstGeom>
          <a:gradFill rotWithShape="1">
            <a:gsLst>
              <a:gs pos="0">
                <a:srgbClr val="5AC07A"/>
              </a:gs>
              <a:gs pos="100000">
                <a:srgbClr val="FED31E"/>
              </a:gs>
            </a:gsLst>
            <a:lin ang="5400000" scaled="1"/>
          </a:gra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latin typeface="Times New Roman" panose="02020603050405020304" pitchFamily="18" charset="0"/>
                <a:cs typeface="Times New Roman" panose="02020603050405020304" pitchFamily="18" charset="0"/>
              </a:rPr>
              <a:t>Internal</a:t>
            </a:r>
          </a:p>
          <a:p>
            <a:pPr algn="ctr" eaLnBrk="1" hangingPunct="1"/>
            <a:r>
              <a:rPr lang="en-US" altLang="en-US" sz="2800" b="1">
                <a:latin typeface="Times New Roman" panose="02020603050405020304" pitchFamily="18" charset="0"/>
                <a:cs typeface="Times New Roman" panose="02020603050405020304" pitchFamily="18" charset="0"/>
              </a:rPr>
              <a:t>Consistency</a:t>
            </a:r>
          </a:p>
        </p:txBody>
      </p:sp>
      <p:sp>
        <p:nvSpPr>
          <p:cNvPr id="507915" name="Oval 11"/>
          <p:cNvSpPr>
            <a:spLocks noChangeArrowheads="1"/>
          </p:cNvSpPr>
          <p:nvPr/>
        </p:nvSpPr>
        <p:spPr bwMode="auto">
          <a:xfrm>
            <a:off x="6140451" y="2997200"/>
            <a:ext cx="3035299" cy="2684463"/>
          </a:xfrm>
          <a:prstGeom prst="ellipse">
            <a:avLst/>
          </a:prstGeom>
          <a:gradFill rotWithShape="1">
            <a:gsLst>
              <a:gs pos="0">
                <a:srgbClr val="FED31E"/>
              </a:gs>
              <a:gs pos="100000">
                <a:srgbClr val="FFDD99"/>
              </a:gs>
            </a:gsLst>
            <a:lin ang="5400000" scaled="1"/>
          </a:gra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latin typeface="Times New Roman" panose="02020603050405020304" pitchFamily="18" charset="0"/>
                <a:cs typeface="Times New Roman" panose="02020603050405020304" pitchFamily="18" charset="0"/>
              </a:rPr>
              <a:t>Equivalence</a:t>
            </a:r>
          </a:p>
        </p:txBody>
      </p:sp>
    </p:spTree>
    <p:extLst>
      <p:ext uri="{BB962C8B-B14F-4D97-AF65-F5344CB8AC3E}">
        <p14:creationId xmlns:p14="http://schemas.microsoft.com/office/powerpoint/2010/main" val="26825268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F286EE26-112A-4236-B055-F7EE246C2E7A}" type="slidenum">
              <a:rPr lang="en-US" altLang="en-US" smtClean="0">
                <a:solidFill>
                  <a:schemeClr val="bg1"/>
                </a:solidFill>
                <a:latin typeface="Times New Roman" panose="02020603050405020304" pitchFamily="18" charset="0"/>
              </a:rPr>
              <a:pPr/>
              <a:t>33</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bodyPr>
          <a:lstStyle/>
          <a:p>
            <a:pPr algn="l" eaLnBrk="1" hangingPunct="1">
              <a:defRPr/>
            </a:pPr>
            <a:r>
              <a:rPr lang="en-US" altLang="en-US" sz="2800" dirty="0"/>
              <a:t>Reliability </a:t>
            </a:r>
            <a:r>
              <a:rPr lang="en-US" altLang="en-US" sz="2800" dirty="0" smtClean="0"/>
              <a:t>Estimates</a:t>
            </a:r>
            <a:endParaRPr lang="en-US" altLang="en-US" sz="3600" dirty="0"/>
          </a:p>
        </p:txBody>
      </p:sp>
      <p:sp>
        <p:nvSpPr>
          <p:cNvPr id="5" name="Rectangle 3"/>
          <p:cNvSpPr txBox="1">
            <a:spLocks noChangeArrowheads="1"/>
          </p:cNvSpPr>
          <p:nvPr/>
        </p:nvSpPr>
        <p:spPr bwMode="auto">
          <a:xfrm>
            <a:off x="1703389" y="1176339"/>
            <a:ext cx="8778875" cy="4816475"/>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ctr" rtl="0" eaLnBrk="0" fontAlgn="base" hangingPunct="0">
              <a:spcBef>
                <a:spcPct val="20000"/>
              </a:spcBef>
              <a:spcAft>
                <a:spcPct val="0"/>
              </a:spcAft>
              <a:buChar char="•"/>
              <a:defRPr sz="3600" i="1">
                <a:solidFill>
                  <a:schemeClr val="bg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just" eaLnBrk="1" hangingPunct="1">
              <a:lnSpc>
                <a:spcPct val="150000"/>
              </a:lnSpc>
              <a:buNone/>
              <a:defRPr/>
            </a:pPr>
            <a:r>
              <a:rPr lang="en-US" altLang="en-US" sz="2400" i="0" dirty="0">
                <a:solidFill>
                  <a:schemeClr val="tx1"/>
                </a:solidFill>
                <a:latin typeface="Times New Roman" panose="02020603050405020304" pitchFamily="18" charset="0"/>
                <a:cs typeface="Times New Roman" panose="02020603050405020304" pitchFamily="18" charset="0"/>
              </a:rPr>
              <a:t>A measure is reliable to the degree that it supplies consistent results.</a:t>
            </a:r>
          </a:p>
          <a:p>
            <a:pPr lvl="1" algn="just" eaLnBrk="1" hangingPunct="1">
              <a:lnSpc>
                <a:spcPct val="150000"/>
              </a:lnSpc>
              <a:buFontTx/>
              <a:buChar char="•"/>
              <a:defRPr/>
            </a:pPr>
            <a:r>
              <a:rPr lang="en-US" altLang="en-US" sz="2400" b="1" dirty="0">
                <a:latin typeface="Times New Roman" panose="02020603050405020304" pitchFamily="18" charset="0"/>
                <a:cs typeface="Times New Roman" panose="02020603050405020304" pitchFamily="18" charset="0"/>
              </a:rPr>
              <a:t>Reliability</a:t>
            </a:r>
            <a:r>
              <a:rPr lang="en-US" altLang="en-US" sz="2400" dirty="0">
                <a:latin typeface="Times New Roman" panose="02020603050405020304" pitchFamily="18" charset="0"/>
                <a:cs typeface="Times New Roman" panose="02020603050405020304" pitchFamily="18" charset="0"/>
              </a:rPr>
              <a:t> is a necessary contributor to validity but is not a sufficient condition for validity. </a:t>
            </a:r>
          </a:p>
          <a:p>
            <a:pPr lvl="1" algn="just" eaLnBrk="1" hangingPunct="1">
              <a:lnSpc>
                <a:spcPct val="150000"/>
              </a:lnSpc>
              <a:buFontTx/>
              <a:buChar char="•"/>
              <a:defRPr/>
            </a:pPr>
            <a:r>
              <a:rPr lang="en-US" altLang="en-US" sz="2400" dirty="0">
                <a:latin typeface="Times New Roman" panose="02020603050405020304" pitchFamily="18" charset="0"/>
                <a:cs typeface="Times New Roman" panose="02020603050405020304" pitchFamily="18" charset="0"/>
              </a:rPr>
              <a:t>It is concerned with estimates of the degree to which a measurement is free of random or unstable error. </a:t>
            </a:r>
          </a:p>
          <a:p>
            <a:pPr lvl="1" algn="just" eaLnBrk="1" hangingPunct="1">
              <a:lnSpc>
                <a:spcPct val="150000"/>
              </a:lnSpc>
              <a:buFontTx/>
              <a:buChar char="•"/>
              <a:defRPr/>
            </a:pPr>
            <a:r>
              <a:rPr lang="en-US" altLang="en-US" sz="2400" dirty="0">
                <a:latin typeface="Times New Roman" panose="02020603050405020304" pitchFamily="18" charset="0"/>
                <a:cs typeface="Times New Roman" panose="02020603050405020304" pitchFamily="18" charset="0"/>
              </a:rPr>
              <a:t>Reliable instruments are robust and work well at different times under different conditions. This distinction of time and condition is the basis for three perspectives on reliability – stability, equivalence, and internal </a:t>
            </a:r>
            <a:r>
              <a:rPr lang="en-US" altLang="en-US" sz="2400" dirty="0" smtClean="0">
                <a:latin typeface="Times New Roman" panose="02020603050405020304" pitchFamily="18" charset="0"/>
                <a:cs typeface="Times New Roman" panose="02020603050405020304" pitchFamily="18" charset="0"/>
              </a:rPr>
              <a:t>consistency</a:t>
            </a:r>
            <a:endParaRPr lang="en-US"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572236"/>
      </p:ext>
    </p:extLst>
  </p:cSld>
  <p:clrMapOvr>
    <a:masterClrMapping/>
  </p:clrMapOvr>
  <p:transition>
    <p:cove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0DC614B2-51C5-4F59-9C0D-07A677BD79B4}" type="slidenum">
              <a:rPr lang="en-US" altLang="en-US" smtClean="0">
                <a:solidFill>
                  <a:schemeClr val="bg1"/>
                </a:solidFill>
                <a:latin typeface="Times New Roman" panose="02020603050405020304" pitchFamily="18" charset="0"/>
              </a:rPr>
              <a:pPr/>
              <a:t>34</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bodyPr>
          <a:lstStyle/>
          <a:p>
            <a:pPr algn="l" eaLnBrk="1" hangingPunct="1">
              <a:defRPr/>
            </a:pPr>
            <a:r>
              <a:rPr lang="en-US" altLang="en-US" sz="2800" dirty="0"/>
              <a:t>Reliability </a:t>
            </a:r>
            <a:r>
              <a:rPr lang="en-US" altLang="en-US" sz="2800" dirty="0" smtClean="0"/>
              <a:t>Estimates</a:t>
            </a:r>
            <a:r>
              <a:rPr lang="ar-AE" altLang="en-US" sz="2800" dirty="0" smtClean="0"/>
              <a:t> </a:t>
            </a:r>
            <a:endParaRPr lang="en-US" altLang="en-US" sz="3600" dirty="0"/>
          </a:p>
        </p:txBody>
      </p:sp>
      <p:sp>
        <p:nvSpPr>
          <p:cNvPr id="5" name="Rectangle 3"/>
          <p:cNvSpPr txBox="1">
            <a:spLocks noChangeArrowheads="1"/>
          </p:cNvSpPr>
          <p:nvPr/>
        </p:nvSpPr>
        <p:spPr bwMode="auto">
          <a:xfrm>
            <a:off x="1703389" y="1176339"/>
            <a:ext cx="8778875" cy="481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A measure is said to possess </a:t>
            </a:r>
            <a:r>
              <a:rPr lang="en-US" altLang="en-US" sz="2400" dirty="0" smtClean="0">
                <a:latin typeface="Times New Roman" panose="02020603050405020304" pitchFamily="18" charset="0"/>
                <a:cs typeface="Times New Roman" panose="02020603050405020304" pitchFamily="18" charset="0"/>
              </a:rPr>
              <a:t>stability, if </a:t>
            </a:r>
            <a:r>
              <a:rPr lang="en-US" altLang="en-US" sz="2400" dirty="0">
                <a:latin typeface="Times New Roman" panose="02020603050405020304" pitchFamily="18" charset="0"/>
                <a:cs typeface="Times New Roman" panose="02020603050405020304" pitchFamily="18" charset="0"/>
              </a:rPr>
              <a:t>one can secure </a:t>
            </a:r>
            <a:r>
              <a:rPr lang="en-US" altLang="en-US" sz="2400" u="sng" dirty="0">
                <a:latin typeface="Times New Roman" panose="02020603050405020304" pitchFamily="18" charset="0"/>
                <a:cs typeface="Times New Roman" panose="02020603050405020304" pitchFamily="18" charset="0"/>
              </a:rPr>
              <a:t>consistent results with repeated measurements of the same person</a:t>
            </a:r>
            <a:r>
              <a:rPr lang="en-US" altLang="en-US" sz="2400" dirty="0">
                <a:latin typeface="Times New Roman" panose="02020603050405020304" pitchFamily="18" charset="0"/>
                <a:cs typeface="Times New Roman" panose="02020603050405020304" pitchFamily="18" charset="0"/>
              </a:rPr>
              <a:t> </a:t>
            </a:r>
            <a:r>
              <a:rPr lang="en-US" altLang="en-US" sz="2400" u="sng" dirty="0">
                <a:latin typeface="Times New Roman" panose="02020603050405020304" pitchFamily="18" charset="0"/>
                <a:cs typeface="Times New Roman" panose="02020603050405020304" pitchFamily="18" charset="0"/>
              </a:rPr>
              <a:t>with the same instrument</a:t>
            </a:r>
            <a:r>
              <a:rPr lang="en-US" altLang="en-US" sz="2400" dirty="0">
                <a:latin typeface="Times New Roman" panose="02020603050405020304" pitchFamily="18" charset="0"/>
                <a:cs typeface="Times New Roman" panose="02020603050405020304" pitchFamily="18" charset="0"/>
              </a:rPr>
              <a:t>. </a:t>
            </a:r>
          </a:p>
          <a:p>
            <a:pPr lvl="2"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Test-retest (comparisons of two tests to learn how reliable they are) can be used to assess stability. </a:t>
            </a:r>
          </a:p>
          <a:p>
            <a:pPr lvl="2"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A correlation between the two tests indicates the degree of stability.</a:t>
            </a:r>
          </a:p>
          <a:p>
            <a:pPr algn="just" eaLnBrk="1" hangingPunct="1">
              <a:lnSpc>
                <a:spcPct val="150000"/>
              </a:lnSpc>
              <a:spcBef>
                <a:spcPct val="20000"/>
              </a:spcBef>
              <a:buFontTx/>
              <a:buChar char="•"/>
            </a:pPr>
            <a:endParaRPr lang="en-US" altLang="en-US" sz="2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1531792"/>
      </p:ext>
    </p:extLst>
  </p:cSld>
  <p:clrMapOvr>
    <a:masterClrMapping/>
  </p:clrMapOvr>
  <p:transition>
    <p:cove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2F8847E6-3294-4A94-A3C8-1AF314CA95CB}" type="slidenum">
              <a:rPr lang="en-US" altLang="en-US" smtClean="0">
                <a:solidFill>
                  <a:schemeClr val="bg1"/>
                </a:solidFill>
                <a:latin typeface="Times New Roman" panose="02020603050405020304" pitchFamily="18" charset="0"/>
              </a:rPr>
              <a:pPr/>
              <a:t>35</a:t>
            </a:fld>
            <a:endParaRPr lang="en-US" altLang="en-US" smtClean="0">
              <a:solidFill>
                <a:schemeClr val="bg1"/>
              </a:solidFill>
              <a:latin typeface="Times New Roman" panose="02020603050405020304" pitchFamily="18" charset="0"/>
            </a:endParaRPr>
          </a:p>
        </p:txBody>
      </p:sp>
      <p:sp>
        <p:nvSpPr>
          <p:cNvPr id="557058"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dirty="0"/>
              <a:t>Reliability </a:t>
            </a:r>
            <a:r>
              <a:rPr lang="en-US" altLang="en-US" sz="3600" dirty="0" smtClean="0"/>
              <a:t>Estimates</a:t>
            </a:r>
            <a:r>
              <a:rPr lang="ar-AE" altLang="en-US" sz="3600" dirty="0" smtClean="0"/>
              <a:t> </a:t>
            </a:r>
            <a:endParaRPr lang="en-US" altLang="en-US" sz="3600" dirty="0"/>
          </a:p>
        </p:txBody>
      </p:sp>
      <p:sp>
        <p:nvSpPr>
          <p:cNvPr id="557059" name="Oval 3"/>
          <p:cNvSpPr>
            <a:spLocks noChangeArrowheads="1"/>
          </p:cNvSpPr>
          <p:nvPr/>
        </p:nvSpPr>
        <p:spPr bwMode="auto">
          <a:xfrm>
            <a:off x="4737101" y="1812925"/>
            <a:ext cx="2805113" cy="2376488"/>
          </a:xfrm>
          <a:prstGeom prst="ellipse">
            <a:avLst/>
          </a:prstGeom>
          <a:gradFill rotWithShape="1">
            <a:gsLst>
              <a:gs pos="0">
                <a:srgbClr val="FFDD99"/>
              </a:gs>
              <a:gs pos="100000">
                <a:srgbClr val="DFF5DF"/>
              </a:gs>
            </a:gsLst>
            <a:lin ang="5400000" scaled="1"/>
          </a:gra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t>Stability</a:t>
            </a:r>
          </a:p>
        </p:txBody>
      </p:sp>
      <p:sp>
        <p:nvSpPr>
          <p:cNvPr id="557060" name="Oval 4"/>
          <p:cNvSpPr>
            <a:spLocks noChangeArrowheads="1"/>
          </p:cNvSpPr>
          <p:nvPr/>
        </p:nvSpPr>
        <p:spPr bwMode="auto">
          <a:xfrm>
            <a:off x="3487738" y="3305175"/>
            <a:ext cx="2805112" cy="2376488"/>
          </a:xfrm>
          <a:prstGeom prst="ellipse">
            <a:avLst/>
          </a:prstGeom>
          <a:gradFill rotWithShape="1">
            <a:gsLst>
              <a:gs pos="0">
                <a:srgbClr val="5AC07A"/>
              </a:gs>
              <a:gs pos="100000">
                <a:srgbClr val="FFAE0D"/>
              </a:gs>
            </a:gsLst>
            <a:lin ang="5400000" scaled="1"/>
          </a:gra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t>Internal</a:t>
            </a:r>
          </a:p>
          <a:p>
            <a:pPr algn="ctr" eaLnBrk="1" hangingPunct="1"/>
            <a:r>
              <a:rPr lang="en-US" altLang="en-US" sz="2800" b="1"/>
              <a:t>Consistency</a:t>
            </a:r>
          </a:p>
        </p:txBody>
      </p:sp>
      <p:sp>
        <p:nvSpPr>
          <p:cNvPr id="557061" name="Oval 5"/>
          <p:cNvSpPr>
            <a:spLocks noChangeArrowheads="1"/>
          </p:cNvSpPr>
          <p:nvPr/>
        </p:nvSpPr>
        <p:spPr bwMode="auto">
          <a:xfrm>
            <a:off x="6140451" y="3305175"/>
            <a:ext cx="2805113" cy="2376488"/>
          </a:xfrm>
          <a:prstGeom prst="ellipse">
            <a:avLst/>
          </a:prstGeom>
          <a:gradFill rotWithShape="1">
            <a:gsLst>
              <a:gs pos="0">
                <a:srgbClr val="FFAE0D"/>
              </a:gs>
              <a:gs pos="100000">
                <a:srgbClr val="FFDD99"/>
              </a:gs>
            </a:gsLst>
            <a:lin ang="5400000" scaled="1"/>
          </a:gra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a:t>Equivalence</a:t>
            </a:r>
          </a:p>
        </p:txBody>
      </p:sp>
    </p:spTree>
    <p:extLst>
      <p:ext uri="{BB962C8B-B14F-4D97-AF65-F5344CB8AC3E}">
        <p14:creationId xmlns:p14="http://schemas.microsoft.com/office/powerpoint/2010/main" val="29598936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4"/>
          <p:cNvSpPr>
            <a:spLocks noGrp="1" noChangeArrowheads="1"/>
          </p:cNvSpPr>
          <p:nvPr>
            <p:ph type="sldNum" sz="quarter" idx="10"/>
          </p:nvPr>
        </p:nvSpPr>
        <p:spPr>
          <a:xfrm>
            <a:off x="838200" y="6369602"/>
            <a:ext cx="2743200" cy="3651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2738B605-FC47-4A97-9F70-CD71F0FB4456}" type="slidenum">
              <a:rPr lang="en-US" altLang="en-US" smtClean="0">
                <a:solidFill>
                  <a:schemeClr val="bg1"/>
                </a:solidFill>
                <a:latin typeface="Times New Roman" panose="02020603050405020304" pitchFamily="18" charset="0"/>
              </a:rPr>
              <a:pPr/>
              <a:t>36</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59316"/>
            <a:ext cx="8229600" cy="769937"/>
          </a:xfrm>
          <a:ln>
            <a:miter lim="800000"/>
            <a:headEnd/>
            <a:tailEnd/>
          </a:ln>
        </p:spPr>
        <p:txBody>
          <a:bodyPr wrap="square" numCol="1" anchor="t" anchorCtr="0" compatLnSpc="1">
            <a:prstTxWarp prst="textNoShape">
              <a:avLst/>
            </a:prstTxWarp>
          </a:bodyPr>
          <a:lstStyle/>
          <a:p>
            <a:pPr algn="l" eaLnBrk="1" hangingPunct="1">
              <a:defRPr/>
            </a:pPr>
            <a:r>
              <a:rPr lang="en-US" altLang="en-US" sz="2800" dirty="0">
                <a:latin typeface="Baskerville Old Face" panose="02020602080505020303" pitchFamily="18" charset="0"/>
              </a:rPr>
              <a:t>Reliability </a:t>
            </a:r>
            <a:r>
              <a:rPr lang="en-US" altLang="en-US" sz="2800" dirty="0" smtClean="0">
                <a:latin typeface="Baskerville Old Face" panose="02020602080505020303" pitchFamily="18" charset="0"/>
              </a:rPr>
              <a:t>Estimate</a:t>
            </a:r>
            <a:r>
              <a:rPr lang="ar-AE" altLang="en-US" sz="2800" dirty="0" smtClean="0">
                <a:latin typeface="Baskerville Old Face" panose="02020602080505020303" pitchFamily="18" charset="0"/>
              </a:rPr>
              <a:t> </a:t>
            </a:r>
            <a:endParaRPr lang="en-US" altLang="en-US" sz="3600" dirty="0">
              <a:latin typeface="Baskerville Old Face" panose="02020602080505020303" pitchFamily="18" charset="0"/>
            </a:endParaRPr>
          </a:p>
        </p:txBody>
      </p:sp>
      <p:sp>
        <p:nvSpPr>
          <p:cNvPr id="5" name="Rectangle 3"/>
          <p:cNvSpPr txBox="1">
            <a:spLocks noChangeArrowheads="1"/>
          </p:cNvSpPr>
          <p:nvPr/>
        </p:nvSpPr>
        <p:spPr bwMode="auto">
          <a:xfrm>
            <a:off x="471489" y="1189591"/>
            <a:ext cx="10010776" cy="481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Equivalence is concerned with variations at one point in time among observers and samples of items. </a:t>
            </a:r>
          </a:p>
          <a:p>
            <a:pPr lvl="1"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A good way to test for the equivalence of measurements by different observers is to compare their scoring of the same event. </a:t>
            </a:r>
          </a:p>
          <a:p>
            <a:pPr lvl="1" algn="just" eaLnBrk="1" hangingPunct="1">
              <a:lnSpc>
                <a:spcPct val="150000"/>
              </a:lnSpc>
              <a:spcBef>
                <a:spcPct val="20000"/>
              </a:spcBef>
              <a:buFontTx/>
              <a:buChar char="•"/>
            </a:pPr>
            <a:r>
              <a:rPr lang="en-US" altLang="en-US" sz="2400" dirty="0">
                <a:latin typeface="Times New Roman" panose="02020603050405020304" pitchFamily="18" charset="0"/>
                <a:cs typeface="Times New Roman" panose="02020603050405020304" pitchFamily="18" charset="0"/>
              </a:rPr>
              <a:t>One tests for item sample equivalence by using alternate or parallel forms of the same test administered to the same persons simultaneously. The results of the two tests are then correlated. When a time interval exists between the two tests, the approach is called delayed equivalent forms.</a:t>
            </a:r>
          </a:p>
        </p:txBody>
      </p:sp>
    </p:spTree>
    <p:extLst>
      <p:ext uri="{BB962C8B-B14F-4D97-AF65-F5344CB8AC3E}">
        <p14:creationId xmlns:p14="http://schemas.microsoft.com/office/powerpoint/2010/main" val="4025752031"/>
      </p:ext>
    </p:extLst>
  </p:cSld>
  <p:clrMapOvr>
    <a:masterClrMapping/>
  </p:clrMapOvr>
  <p:transition>
    <p:cove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3E5A3A51-595A-4B08-87A3-584EF756964D}" type="slidenum">
              <a:rPr lang="en-US" altLang="en-US" smtClean="0">
                <a:solidFill>
                  <a:schemeClr val="bg1"/>
                </a:solidFill>
                <a:latin typeface="Times New Roman" panose="02020603050405020304" pitchFamily="18" charset="0"/>
              </a:rPr>
              <a:pPr/>
              <a:t>37</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bodyPr>
          <a:lstStyle/>
          <a:p>
            <a:pPr algn="l" eaLnBrk="1" hangingPunct="1">
              <a:defRPr/>
            </a:pPr>
            <a:r>
              <a:rPr lang="en-US" altLang="en-US" sz="2800" dirty="0"/>
              <a:t>Reliability </a:t>
            </a:r>
            <a:r>
              <a:rPr lang="en-US" altLang="en-US" sz="2800" dirty="0" smtClean="0"/>
              <a:t>Estimates</a:t>
            </a:r>
            <a:r>
              <a:rPr lang="ar-AE" altLang="en-US" sz="2800" dirty="0" smtClean="0"/>
              <a:t> </a:t>
            </a:r>
            <a:endParaRPr lang="en-US" altLang="en-US" sz="3600" dirty="0"/>
          </a:p>
        </p:txBody>
      </p:sp>
      <p:pic>
        <p:nvPicPr>
          <p:cNvPr id="64516" name="Picture 1"/>
          <p:cNvPicPr>
            <a:picLocks noChangeAspect="1"/>
          </p:cNvPicPr>
          <p:nvPr/>
        </p:nvPicPr>
        <p:blipFill>
          <a:blip r:embed="rId3">
            <a:lum bright="-20000" contrast="40000"/>
            <a:extLst>
              <a:ext uri="{28A0092B-C50C-407E-A947-70E740481C1C}">
                <a14:useLocalDpi xmlns:a14="http://schemas.microsoft.com/office/drawing/2010/main" val="0"/>
              </a:ext>
            </a:extLst>
          </a:blip>
          <a:srcRect/>
          <a:stretch>
            <a:fillRect/>
          </a:stretch>
        </p:blipFill>
        <p:spPr bwMode="auto">
          <a:xfrm>
            <a:off x="2179639" y="849313"/>
            <a:ext cx="7832725" cy="542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28809355"/>
      </p:ext>
    </p:extLst>
  </p:cSld>
  <p:clrMapOvr>
    <a:masterClrMapping/>
  </p:clrMapOvr>
  <p:transition>
    <p:cove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DF07BD7C-564A-442E-A5EE-3BA2DDE0D0A0}" type="slidenum">
              <a:rPr lang="en-US" altLang="en-US" smtClean="0">
                <a:solidFill>
                  <a:schemeClr val="bg1"/>
                </a:solidFill>
                <a:latin typeface="Times New Roman" panose="02020603050405020304" pitchFamily="18" charset="0"/>
              </a:rPr>
              <a:pPr/>
              <a:t>38</a:t>
            </a:fld>
            <a:endParaRPr lang="en-US" altLang="en-US" smtClean="0">
              <a:solidFill>
                <a:schemeClr val="bg1"/>
              </a:solidFill>
              <a:latin typeface="Times New Roman" panose="02020603050405020304" pitchFamily="18" charset="0"/>
            </a:endParaRPr>
          </a:p>
        </p:txBody>
      </p:sp>
      <p:sp>
        <p:nvSpPr>
          <p:cNvPr id="561154"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normAutofit/>
          </a:bodyPr>
          <a:lstStyle/>
          <a:p>
            <a:pPr algn="l" eaLnBrk="1" hangingPunct="1">
              <a:defRPr/>
            </a:pPr>
            <a:r>
              <a:rPr lang="en-US" sz="4000"/>
              <a:t>Understanding Validity and Reliability</a:t>
            </a:r>
          </a:p>
        </p:txBody>
      </p:sp>
      <p:pic>
        <p:nvPicPr>
          <p:cNvPr id="66564" name="Picture 2" descr="C:\Documents and Settings\Pamela Schindler\My Documents\MyFiles\Book\BRM\BRM_11e\PPT\art\ch1-17\1-17\ch11_JPG\coo73702_1106.jpg"/>
          <p:cNvPicPr>
            <a:picLocks noChangeAspect="1" noChangeArrowheads="1"/>
          </p:cNvPicPr>
          <p:nvPr/>
        </p:nvPicPr>
        <p:blipFill>
          <a:blip r:embed="rId3">
            <a:extLst>
              <a:ext uri="{28A0092B-C50C-407E-A947-70E740481C1C}">
                <a14:useLocalDpi xmlns:a14="http://schemas.microsoft.com/office/drawing/2010/main" val="0"/>
              </a:ext>
            </a:extLst>
          </a:blip>
          <a:srcRect l="5663" t="9192" r="46638" b="13525"/>
          <a:stretch>
            <a:fillRect/>
          </a:stretch>
        </p:blipFill>
        <p:spPr bwMode="auto">
          <a:xfrm>
            <a:off x="3548064" y="1808164"/>
            <a:ext cx="4879975" cy="487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9963510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9E5F6A05-8F24-4B39-8D93-596EDFA2D6E4}" type="slidenum">
              <a:rPr lang="en-US" altLang="en-US" smtClean="0">
                <a:solidFill>
                  <a:schemeClr val="bg1"/>
                </a:solidFill>
                <a:latin typeface="Times New Roman" panose="02020603050405020304" pitchFamily="18" charset="0"/>
              </a:rPr>
              <a:pPr/>
              <a:t>39</a:t>
            </a:fld>
            <a:endParaRPr lang="en-US" altLang="en-US" smtClean="0">
              <a:solidFill>
                <a:schemeClr val="bg1"/>
              </a:solidFill>
              <a:latin typeface="Times New Roman" panose="02020603050405020304" pitchFamily="18" charset="0"/>
            </a:endParaRPr>
          </a:p>
        </p:txBody>
      </p:sp>
      <p:sp>
        <p:nvSpPr>
          <p:cNvPr id="401412"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dirty="0"/>
              <a:t>Practicality</a:t>
            </a:r>
          </a:p>
        </p:txBody>
      </p:sp>
      <p:sp>
        <p:nvSpPr>
          <p:cNvPr id="401413" name="AutoShape 5"/>
          <p:cNvSpPr>
            <a:spLocks noChangeArrowheads="1"/>
          </p:cNvSpPr>
          <p:nvPr/>
        </p:nvSpPr>
        <p:spPr bwMode="auto">
          <a:xfrm>
            <a:off x="1966914" y="2270125"/>
            <a:ext cx="2574925" cy="3232150"/>
          </a:xfrm>
          <a:prstGeom prst="roundRect">
            <a:avLst>
              <a:gd name="adj" fmla="val 16667"/>
            </a:avLst>
          </a:prstGeom>
          <a:solidFill>
            <a:srgbClr val="FFDD99"/>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b="1"/>
              <a:t>Economy</a:t>
            </a:r>
          </a:p>
        </p:txBody>
      </p:sp>
      <p:sp>
        <p:nvSpPr>
          <p:cNvPr id="401414" name="AutoShape 6"/>
          <p:cNvSpPr>
            <a:spLocks noChangeArrowheads="1"/>
          </p:cNvSpPr>
          <p:nvPr/>
        </p:nvSpPr>
        <p:spPr bwMode="auto">
          <a:xfrm>
            <a:off x="7635876" y="2270125"/>
            <a:ext cx="2574925" cy="3232150"/>
          </a:xfrm>
          <a:prstGeom prst="roundRect">
            <a:avLst>
              <a:gd name="adj" fmla="val 16667"/>
            </a:avLst>
          </a:prstGeom>
          <a:solidFill>
            <a:srgbClr val="5AC07A"/>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b="1"/>
              <a:t>Interpretability</a:t>
            </a:r>
          </a:p>
        </p:txBody>
      </p:sp>
      <p:sp>
        <p:nvSpPr>
          <p:cNvPr id="401415" name="AutoShape 7"/>
          <p:cNvSpPr>
            <a:spLocks noChangeArrowheads="1"/>
          </p:cNvSpPr>
          <p:nvPr/>
        </p:nvSpPr>
        <p:spPr bwMode="auto">
          <a:xfrm>
            <a:off x="4754564" y="2270125"/>
            <a:ext cx="2574925" cy="3232150"/>
          </a:xfrm>
          <a:prstGeom prst="roundRect">
            <a:avLst>
              <a:gd name="adj" fmla="val 16667"/>
            </a:avLst>
          </a:prstGeom>
          <a:solidFill>
            <a:srgbClr val="FED31E"/>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b="1"/>
              <a:t>Convenience</a:t>
            </a:r>
          </a:p>
        </p:txBody>
      </p:sp>
    </p:spTree>
    <p:extLst>
      <p:ext uri="{BB962C8B-B14F-4D97-AF65-F5344CB8AC3E}">
        <p14:creationId xmlns:p14="http://schemas.microsoft.com/office/powerpoint/2010/main" val="1442956180"/>
      </p:ext>
    </p:extLst>
  </p:cSld>
  <p:clrMapOvr>
    <a:masterClrMapping/>
  </p:clrMapOvr>
  <p:transition>
    <p:cove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bout Harley-Davidson | Harley-Davidson Ind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195977"/>
            <a:ext cx="6629400" cy="366202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tom HD | Harley davidson night train, Motorrad fahren, Autos und  motorräd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762750" cy="365615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est pet puppy for kid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9400" y="0"/>
            <a:ext cx="5562599" cy="365615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nimals baby cute puppy puppies kids dogs bunnyfood •"/>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29400" y="3656154"/>
            <a:ext cx="5562600" cy="32018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881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1007C817-349D-4CFB-B3E7-DDC9F3D58716}" type="slidenum">
              <a:rPr lang="en-US" altLang="en-US" smtClean="0">
                <a:solidFill>
                  <a:schemeClr val="bg1"/>
                </a:solidFill>
                <a:latin typeface="Times New Roman" panose="02020603050405020304" pitchFamily="18" charset="0"/>
              </a:rPr>
              <a:pPr/>
              <a:t>40</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bodyPr>
          <a:lstStyle/>
          <a:p>
            <a:pPr algn="l" eaLnBrk="1" hangingPunct="1">
              <a:defRPr/>
            </a:pPr>
            <a:r>
              <a:rPr lang="en-US" altLang="en-US" sz="2800" dirty="0"/>
              <a:t>Practicality</a:t>
            </a:r>
            <a:endParaRPr lang="en-US" altLang="en-US" sz="3600" dirty="0"/>
          </a:p>
        </p:txBody>
      </p:sp>
      <p:sp>
        <p:nvSpPr>
          <p:cNvPr id="5" name="Rectangle 3"/>
          <p:cNvSpPr txBox="1">
            <a:spLocks noChangeArrowheads="1"/>
          </p:cNvSpPr>
          <p:nvPr/>
        </p:nvSpPr>
        <p:spPr bwMode="auto">
          <a:xfrm>
            <a:off x="1703389" y="1176338"/>
            <a:ext cx="8778875" cy="517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2286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buFontTx/>
              <a:buChar char="•"/>
            </a:pPr>
            <a:r>
              <a:rPr lang="en-US" altLang="en-US" sz="2400">
                <a:latin typeface="Times New Roman" panose="02020603050405020304" pitchFamily="18" charset="0"/>
                <a:cs typeface="Times New Roman" panose="02020603050405020304" pitchFamily="18" charset="0"/>
              </a:rPr>
              <a:t>The scientific requirements of a project call for the measurement process to be reliable and valid, while the operational requirements call for it to be practical. </a:t>
            </a:r>
          </a:p>
          <a:p>
            <a:pPr eaLnBrk="1" hangingPunct="1">
              <a:spcBef>
                <a:spcPct val="20000"/>
              </a:spcBef>
              <a:buFontTx/>
              <a:buChar char="•"/>
            </a:pPr>
            <a:r>
              <a:rPr lang="en-US" altLang="en-US" sz="2400">
                <a:latin typeface="Times New Roman" panose="02020603050405020304" pitchFamily="18" charset="0"/>
                <a:cs typeface="Times New Roman" panose="02020603050405020304" pitchFamily="18" charset="0"/>
              </a:rPr>
              <a:t>Practicality has been defined as economy, convenience, and interpretability. There is generally a trade-off between the ideal research project and the budget. </a:t>
            </a:r>
          </a:p>
          <a:p>
            <a:pPr lvl="2" eaLnBrk="1" hangingPunct="1">
              <a:spcBef>
                <a:spcPct val="20000"/>
              </a:spcBef>
              <a:buFontTx/>
              <a:buChar char="•"/>
            </a:pPr>
            <a:r>
              <a:rPr lang="en-US" altLang="en-US" sz="2400">
                <a:latin typeface="Times New Roman" panose="02020603050405020304" pitchFamily="18" charset="0"/>
                <a:cs typeface="Times New Roman" panose="02020603050405020304" pitchFamily="18" charset="0"/>
              </a:rPr>
              <a:t>A measuring device passes the </a:t>
            </a:r>
            <a:r>
              <a:rPr lang="en-US" altLang="en-US" sz="2400" u="sng">
                <a:latin typeface="Times New Roman" panose="02020603050405020304" pitchFamily="18" charset="0"/>
                <a:cs typeface="Times New Roman" panose="02020603050405020304" pitchFamily="18" charset="0"/>
              </a:rPr>
              <a:t>convenience</a:t>
            </a:r>
            <a:r>
              <a:rPr lang="en-US" altLang="en-US" sz="2400">
                <a:latin typeface="Times New Roman" panose="02020603050405020304" pitchFamily="18" charset="0"/>
                <a:cs typeface="Times New Roman" panose="02020603050405020304" pitchFamily="18" charset="0"/>
              </a:rPr>
              <a:t> test if it is easy to administer.</a:t>
            </a:r>
          </a:p>
          <a:p>
            <a:pPr lvl="2" eaLnBrk="1" hangingPunct="1">
              <a:spcBef>
                <a:spcPct val="20000"/>
              </a:spcBef>
              <a:buFontTx/>
              <a:buChar char="•"/>
            </a:pPr>
            <a:r>
              <a:rPr lang="en-US" altLang="en-US" sz="2400">
                <a:latin typeface="Times New Roman" panose="02020603050405020304" pitchFamily="18" charset="0"/>
                <a:cs typeface="Times New Roman" panose="02020603050405020304" pitchFamily="18" charset="0"/>
              </a:rPr>
              <a:t>The </a:t>
            </a:r>
            <a:r>
              <a:rPr lang="en-US" altLang="en-US" sz="2400" u="sng">
                <a:latin typeface="Times New Roman" panose="02020603050405020304" pitchFamily="18" charset="0"/>
                <a:cs typeface="Times New Roman" panose="02020603050405020304" pitchFamily="18" charset="0"/>
              </a:rPr>
              <a:t>interpretability</a:t>
            </a:r>
            <a:r>
              <a:rPr lang="en-US" altLang="en-US" sz="2400">
                <a:latin typeface="Times New Roman" panose="02020603050405020304" pitchFamily="18" charset="0"/>
                <a:cs typeface="Times New Roman" panose="02020603050405020304" pitchFamily="18" charset="0"/>
              </a:rPr>
              <a:t> aspect of practicality is relevant when persons other than the test designers must interpret the results.  In such cases, the designer of the data collection instrument provides several key pieces of information to make interpretation possible. </a:t>
            </a:r>
          </a:p>
        </p:txBody>
      </p:sp>
    </p:spTree>
    <p:extLst>
      <p:ext uri="{BB962C8B-B14F-4D97-AF65-F5344CB8AC3E}">
        <p14:creationId xmlns:p14="http://schemas.microsoft.com/office/powerpoint/2010/main" val="3907667819"/>
      </p:ext>
    </p:extLst>
  </p:cSld>
  <p:clrMapOvr>
    <a:masterClrMapping/>
  </p:clrMapOvr>
  <p:transition>
    <p:cove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11-</a:t>
            </a:r>
            <a:fld id="{FC5D99DA-E696-46C5-A784-3C08555641D9}" type="slidenum">
              <a:rPr lang="en-US" altLang="en-US" smtClean="0">
                <a:solidFill>
                  <a:schemeClr val="bg1"/>
                </a:solidFill>
                <a:latin typeface="Times New Roman" panose="02020603050405020304" pitchFamily="18" charset="0"/>
              </a:rPr>
              <a:pPr/>
              <a:t>41</a:t>
            </a:fld>
            <a:endParaRPr lang="en-US" altLang="en-US" smtClean="0">
              <a:solidFill>
                <a:schemeClr val="bg1"/>
              </a:solidFill>
              <a:latin typeface="Times New Roman" panose="02020603050405020304" pitchFamily="18" charset="0"/>
            </a:endParaRPr>
          </a:p>
        </p:txBody>
      </p:sp>
      <p:sp>
        <p:nvSpPr>
          <p:cNvPr id="7170" name="Rectangle 2"/>
          <p:cNvSpPr>
            <a:spLocks noGrp="1" noChangeArrowheads="1"/>
          </p:cNvSpPr>
          <p:nvPr>
            <p:ph type="title"/>
          </p:nvPr>
        </p:nvSpPr>
        <p:spPr bwMode="auto">
          <a:xfrm>
            <a:off x="1981200" y="274639"/>
            <a:ext cx="8229600" cy="769937"/>
          </a:xfrm>
          <a:ln>
            <a:miter lim="800000"/>
            <a:headEnd/>
            <a:tailEnd/>
          </a:ln>
        </p:spPr>
        <p:txBody>
          <a:bodyPr wrap="square" numCol="1" anchor="t" anchorCtr="0" compatLnSpc="1">
            <a:prstTxWarp prst="textNoShape">
              <a:avLst/>
            </a:prstTxWarp>
          </a:bodyPr>
          <a:lstStyle/>
          <a:p>
            <a:pPr algn="l" eaLnBrk="1" hangingPunct="1">
              <a:defRPr/>
            </a:pPr>
            <a:r>
              <a:rPr lang="en-US" altLang="en-US" sz="2800" dirty="0" smtClean="0"/>
              <a:t>Sensitivity </a:t>
            </a:r>
            <a:endParaRPr lang="en-US" altLang="en-US" sz="3600" dirty="0"/>
          </a:p>
        </p:txBody>
      </p:sp>
      <p:sp>
        <p:nvSpPr>
          <p:cNvPr id="5" name="Rectangle 3"/>
          <p:cNvSpPr txBox="1">
            <a:spLocks noChangeArrowheads="1"/>
          </p:cNvSpPr>
          <p:nvPr/>
        </p:nvSpPr>
        <p:spPr bwMode="auto">
          <a:xfrm>
            <a:off x="1703389" y="1176338"/>
            <a:ext cx="8778875" cy="517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a:lnSpc>
                <a:spcPct val="200000"/>
              </a:lnSpc>
              <a:spcBef>
                <a:spcPct val="20000"/>
              </a:spcBef>
              <a:buFont typeface="Wingdings" panose="05000000000000000000" pitchFamily="2" charset="2"/>
              <a:buChar char="Ø"/>
            </a:pPr>
            <a:r>
              <a:rPr lang="en-US" altLang="en-US" sz="2400" b="1" i="1" dirty="0">
                <a:latin typeface="Baskerville Old Face" panose="02020602080505020303" pitchFamily="18" charset="0"/>
              </a:rPr>
              <a:t>Sensitivity</a:t>
            </a:r>
            <a:r>
              <a:rPr lang="en-US" altLang="en-US" sz="2400" dirty="0">
                <a:latin typeface="Baskerville Old Face" panose="02020602080505020303" pitchFamily="18" charset="0"/>
              </a:rPr>
              <a:t> – Sensitivity is the ability of a measurement instrument to accurately measure variability in stimuli or responses (e.g. on a scale, the choices very strongly agree, strongly agree, agree, don’t agree offer more choices than a scale with just two choices - agree and don’t agree – and is thus more sensitive)  </a:t>
            </a:r>
          </a:p>
        </p:txBody>
      </p:sp>
    </p:spTree>
    <p:extLst>
      <p:ext uri="{BB962C8B-B14F-4D97-AF65-F5344CB8AC3E}">
        <p14:creationId xmlns:p14="http://schemas.microsoft.com/office/powerpoint/2010/main" val="975154038"/>
      </p:ext>
    </p:extLst>
  </p:cSld>
  <p:clrMapOvr>
    <a:masterClrMapping/>
  </p:clrMapOvr>
  <p:transition>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82947"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9EC80D2-8259-4D53-A45F-0C600BFF66EC}" type="slidenum">
              <a:rPr lang="en-US" altLang="en-US" smtClean="0">
                <a:solidFill>
                  <a:schemeClr val="bg1"/>
                </a:solidFill>
                <a:latin typeface="Times New Roman" panose="02020603050405020304" pitchFamily="18" charset="0"/>
              </a:rPr>
              <a:pPr/>
              <a:t>42</a:t>
            </a:fld>
            <a:endParaRPr lang="en-US" altLang="en-US" smtClean="0">
              <a:solidFill>
                <a:schemeClr val="bg1"/>
              </a:solidFill>
              <a:latin typeface="Times New Roman" panose="02020603050405020304" pitchFamily="18" charset="0"/>
            </a:endParaRPr>
          </a:p>
        </p:txBody>
      </p:sp>
      <p:sp>
        <p:nvSpPr>
          <p:cNvPr id="201730" name="Rectangle 2"/>
          <p:cNvSpPr>
            <a:spLocks noGrp="1" noChangeArrowheads="1"/>
          </p:cNvSpPr>
          <p:nvPr>
            <p:ph type="title"/>
          </p:nvPr>
        </p:nvSpPr>
        <p:spPr/>
        <p:txBody>
          <a:bodyPr/>
          <a:lstStyle/>
          <a:p>
            <a:pPr>
              <a:defRPr/>
            </a:pPr>
            <a:r>
              <a:rPr lang="en-US" altLang="en-US"/>
              <a:t>Attitude</a:t>
            </a:r>
          </a:p>
        </p:txBody>
      </p:sp>
      <p:sp>
        <p:nvSpPr>
          <p:cNvPr id="80901" name="Rectangle 3"/>
          <p:cNvSpPr>
            <a:spLocks noGrp="1" noChangeArrowheads="1"/>
          </p:cNvSpPr>
          <p:nvPr>
            <p:ph type="body" idx="1"/>
          </p:nvPr>
        </p:nvSpPr>
        <p:spPr bwMode="auto">
          <a:xfrm>
            <a:off x="1981200" y="1265238"/>
            <a:ext cx="8229600" cy="4525962"/>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lnSpcReduction="10000"/>
          </a:bodyPr>
          <a:lstStyle/>
          <a:p>
            <a:pPr algn="l">
              <a:lnSpc>
                <a:spcPct val="90000"/>
              </a:lnSpc>
              <a:buFont typeface="Wingdings" panose="05000000000000000000" pitchFamily="2" charset="2"/>
              <a:buChar char="Ø"/>
              <a:defRPr/>
            </a:pPr>
            <a:r>
              <a:rPr lang="en-US" altLang="en-US" sz="2400" dirty="0">
                <a:latin typeface="Times New Roman" panose="02020603050405020304" pitchFamily="18" charset="0"/>
                <a:cs typeface="Times New Roman" panose="02020603050405020304" pitchFamily="18" charset="0"/>
              </a:rPr>
              <a:t>Measuring Attitude is a frequent undertaking in business research</a:t>
            </a:r>
          </a:p>
          <a:p>
            <a:pPr algn="l">
              <a:lnSpc>
                <a:spcPct val="90000"/>
              </a:lnSpc>
              <a:buFont typeface="Wingdings" panose="05000000000000000000" pitchFamily="2" charset="2"/>
              <a:buChar char="Ø"/>
              <a:defRPr/>
            </a:pPr>
            <a:endParaRPr lang="en-US" altLang="en-US" sz="2400" dirty="0">
              <a:latin typeface="Times New Roman" panose="02020603050405020304" pitchFamily="18" charset="0"/>
              <a:cs typeface="Times New Roman" panose="02020603050405020304" pitchFamily="18" charset="0"/>
            </a:endParaRPr>
          </a:p>
          <a:p>
            <a:pPr algn="l">
              <a:lnSpc>
                <a:spcPct val="90000"/>
              </a:lnSpc>
              <a:buFont typeface="Wingdings" panose="05000000000000000000" pitchFamily="2" charset="2"/>
              <a:buChar char="Ø"/>
              <a:defRPr/>
            </a:pPr>
            <a:r>
              <a:rPr lang="en-US" altLang="en-US" sz="2400" dirty="0">
                <a:latin typeface="Times New Roman" panose="02020603050405020304" pitchFamily="18" charset="0"/>
                <a:cs typeface="Times New Roman" panose="02020603050405020304" pitchFamily="18" charset="0"/>
              </a:rPr>
              <a:t>Attitude may be defined as an enduring disposition to consistently respond in a given manner to various aspects</a:t>
            </a:r>
          </a:p>
          <a:p>
            <a:pPr algn="l">
              <a:lnSpc>
                <a:spcPct val="90000"/>
              </a:lnSpc>
              <a:buFont typeface="Wingdings" panose="05000000000000000000" pitchFamily="2" charset="2"/>
              <a:buChar char="Ø"/>
              <a:defRPr/>
            </a:pPr>
            <a:endParaRPr lang="en-US" altLang="en-US" sz="2400" dirty="0">
              <a:latin typeface="Times New Roman" panose="02020603050405020304" pitchFamily="18" charset="0"/>
              <a:cs typeface="Times New Roman" panose="02020603050405020304" pitchFamily="18" charset="0"/>
            </a:endParaRPr>
          </a:p>
          <a:p>
            <a:pPr algn="l" eaLnBrk="1" hangingPunct="1">
              <a:buFont typeface="Wingdings" panose="05000000000000000000" pitchFamily="2" charset="2"/>
              <a:buChar char="Ø"/>
              <a:defRPr/>
            </a:pPr>
            <a:r>
              <a:rPr lang="en-US" altLang="en-US" sz="2400" dirty="0">
                <a:latin typeface="Times New Roman" panose="02020603050405020304" pitchFamily="18" charset="0"/>
                <a:cs typeface="Times New Roman" panose="02020603050405020304" pitchFamily="18" charset="0"/>
              </a:rPr>
              <a:t>An attitude is a learned, stable predisposition to respond to oneself, other persons, objects, or issues in a consistently favorable or unfavorable way. </a:t>
            </a:r>
          </a:p>
          <a:p>
            <a:pPr algn="l" eaLnBrk="1" hangingPunct="1">
              <a:buFont typeface="Wingdings" panose="05000000000000000000" pitchFamily="2" charset="2"/>
              <a:buChar char="Ø"/>
              <a:defRPr/>
            </a:pPr>
            <a:endParaRPr lang="en-US" altLang="en-US" sz="2400" dirty="0">
              <a:latin typeface="Times New Roman" panose="02020603050405020304" pitchFamily="18" charset="0"/>
              <a:cs typeface="Times New Roman" panose="02020603050405020304" pitchFamily="18" charset="0"/>
            </a:endParaRPr>
          </a:p>
          <a:p>
            <a:pPr marL="358775" lvl="1" indent="-358775">
              <a:buFont typeface="Wingdings" panose="05000000000000000000" pitchFamily="2" charset="2"/>
              <a:buChar char="Ø"/>
              <a:defRPr/>
            </a:pPr>
            <a:r>
              <a:rPr lang="en-US" altLang="en-US" dirty="0">
                <a:latin typeface="Times New Roman" panose="02020603050405020304" pitchFamily="18" charset="0"/>
                <a:cs typeface="Times New Roman" panose="02020603050405020304" pitchFamily="18" charset="0"/>
              </a:rPr>
              <a:t>Attitudes can be expressed or based cognitively, affectively, and behaviorally.</a:t>
            </a:r>
          </a:p>
        </p:txBody>
      </p:sp>
    </p:spTree>
    <p:extLst>
      <p:ext uri="{BB962C8B-B14F-4D97-AF65-F5344CB8AC3E}">
        <p14:creationId xmlns:p14="http://schemas.microsoft.com/office/powerpoint/2010/main" val="3298710014"/>
      </p:ext>
    </p:extLst>
  </p:cSld>
  <p:clrMapOvr>
    <a:masterClrMapping/>
  </p:clrMapOvr>
  <p:transition spd="slow"/>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83971"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CCB28CE-AF08-4A6A-B10B-D9E530C2A18B}" type="slidenum">
              <a:rPr lang="en-US" altLang="en-US" smtClean="0">
                <a:solidFill>
                  <a:schemeClr val="bg1"/>
                </a:solidFill>
                <a:latin typeface="Times New Roman" panose="02020603050405020304" pitchFamily="18" charset="0"/>
              </a:rPr>
              <a:pPr/>
              <a:t>43</a:t>
            </a:fld>
            <a:endParaRPr lang="en-US" altLang="en-US" smtClean="0">
              <a:solidFill>
                <a:schemeClr val="bg1"/>
              </a:solidFill>
              <a:latin typeface="Times New Roman" panose="02020603050405020304" pitchFamily="18" charset="0"/>
            </a:endParaRPr>
          </a:p>
        </p:txBody>
      </p:sp>
      <p:sp>
        <p:nvSpPr>
          <p:cNvPr id="202754" name="Rectangle 2"/>
          <p:cNvSpPr>
            <a:spLocks noGrp="1" noChangeArrowheads="1"/>
          </p:cNvSpPr>
          <p:nvPr>
            <p:ph type="title"/>
          </p:nvPr>
        </p:nvSpPr>
        <p:spPr/>
        <p:txBody>
          <a:bodyPr/>
          <a:lstStyle/>
          <a:p>
            <a:pPr>
              <a:defRPr/>
            </a:pPr>
            <a:r>
              <a:rPr lang="en-US" altLang="en-US"/>
              <a:t>Components of Attitude</a:t>
            </a:r>
          </a:p>
        </p:txBody>
      </p:sp>
      <p:sp>
        <p:nvSpPr>
          <p:cNvPr id="83973"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p>
            <a:pPr algn="l">
              <a:lnSpc>
                <a:spcPct val="80000"/>
              </a:lnSpc>
              <a:buFont typeface="Wingdings" panose="05000000000000000000" pitchFamily="2" charset="2"/>
              <a:buChar char="Ø"/>
            </a:pPr>
            <a:r>
              <a:rPr lang="en-US" altLang="en-US" b="1"/>
              <a:t>Affective</a:t>
            </a:r>
            <a:r>
              <a:rPr lang="en-US" altLang="en-US"/>
              <a:t> Component – Reflective of a person’s general feelings or emotions towards an object or subject (like, dislike, love, hate)</a:t>
            </a:r>
          </a:p>
          <a:p>
            <a:pPr algn="l">
              <a:lnSpc>
                <a:spcPct val="80000"/>
              </a:lnSpc>
              <a:buFont typeface="Wingdings" panose="05000000000000000000" pitchFamily="2" charset="2"/>
              <a:buChar char="Ø"/>
            </a:pPr>
            <a:endParaRPr lang="en-US" altLang="en-US"/>
          </a:p>
          <a:p>
            <a:pPr algn="l">
              <a:lnSpc>
                <a:spcPct val="80000"/>
              </a:lnSpc>
              <a:buFont typeface="Wingdings" panose="05000000000000000000" pitchFamily="2" charset="2"/>
              <a:buChar char="Ø"/>
            </a:pPr>
            <a:r>
              <a:rPr lang="en-US" altLang="en-US" b="1"/>
              <a:t>Cognitive</a:t>
            </a:r>
            <a:r>
              <a:rPr lang="en-US" altLang="en-US"/>
              <a:t> Component – Reflective of a person’s awareness of and knowledge about an object or subject (know, believe)</a:t>
            </a:r>
          </a:p>
          <a:p>
            <a:pPr algn="l">
              <a:lnSpc>
                <a:spcPct val="80000"/>
              </a:lnSpc>
              <a:buFont typeface="Wingdings" panose="05000000000000000000" pitchFamily="2" charset="2"/>
              <a:buChar char="Ø"/>
            </a:pPr>
            <a:endParaRPr lang="en-US" altLang="en-US"/>
          </a:p>
          <a:p>
            <a:pPr algn="l">
              <a:lnSpc>
                <a:spcPct val="80000"/>
              </a:lnSpc>
              <a:buFont typeface="Wingdings" panose="05000000000000000000" pitchFamily="2" charset="2"/>
              <a:buChar char="Ø"/>
            </a:pPr>
            <a:r>
              <a:rPr lang="en-US" altLang="en-US" b="1"/>
              <a:t>Behavioral</a:t>
            </a:r>
            <a:r>
              <a:rPr lang="en-US" altLang="en-US"/>
              <a:t> Component – Reflective of a person’s intentions and behavioral expectations, and predisposition to action</a:t>
            </a:r>
          </a:p>
        </p:txBody>
      </p:sp>
    </p:spTree>
    <p:extLst>
      <p:ext uri="{BB962C8B-B14F-4D97-AF65-F5344CB8AC3E}">
        <p14:creationId xmlns:p14="http://schemas.microsoft.com/office/powerpoint/2010/main" val="1434122871"/>
      </p:ext>
    </p:extLst>
  </p:cSld>
  <p:clrMapOvr>
    <a:masterClrMapping/>
  </p:clrMapOvr>
  <p:transition spd="slow"/>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1791EEAC-B871-463D-A93D-7B41D72F1885}" type="slidenum">
              <a:rPr lang="en-US" altLang="en-US" smtClean="0">
                <a:solidFill>
                  <a:schemeClr val="bg1"/>
                </a:solidFill>
                <a:latin typeface="Times New Roman" panose="02020603050405020304" pitchFamily="18" charset="0"/>
              </a:rPr>
              <a:pPr/>
              <a:t>44</a:t>
            </a:fld>
            <a:endParaRPr lang="en-US" altLang="en-US" smtClean="0">
              <a:solidFill>
                <a:schemeClr val="bg1"/>
              </a:solidFill>
              <a:latin typeface="Times New Roman" panose="02020603050405020304" pitchFamily="18" charset="0"/>
            </a:endParaRPr>
          </a:p>
        </p:txBody>
      </p:sp>
      <p:pic>
        <p:nvPicPr>
          <p:cNvPr id="80899" name="Picture 17" descr="Eating Cornflakes"/>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7304088" y="2289175"/>
            <a:ext cx="2851150" cy="376078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7124"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Nature of Attitudes</a:t>
            </a:r>
          </a:p>
        </p:txBody>
      </p:sp>
      <p:pic>
        <p:nvPicPr>
          <p:cNvPr id="80901" name="Picture 16" descr="bowl_of_oatmeal"/>
          <p:cNvPicPr>
            <a:picLocks noGrp="1" noChangeAspect="1" noChangeArrowheads="1"/>
          </p:cNvPicPr>
          <p:nvPr>
            <p:ph sz="half" idx="1"/>
          </p:nvPr>
        </p:nvPicPr>
        <p:blipFill>
          <a:blip r:embed="rId4">
            <a:extLst>
              <a:ext uri="{28A0092B-C50C-407E-A947-70E740481C1C}">
                <a14:useLocalDpi xmlns:a14="http://schemas.microsoft.com/office/drawing/2010/main" val="0"/>
              </a:ext>
            </a:extLst>
          </a:blip>
          <a:srcRect/>
          <a:stretch>
            <a:fillRect/>
          </a:stretch>
        </p:blipFill>
        <p:spPr bwMode="auto">
          <a:xfrm>
            <a:off x="2981326" y="3863976"/>
            <a:ext cx="3205163" cy="21939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7125" name="AutoShape 5"/>
          <p:cNvSpPr>
            <a:spLocks noChangeArrowheads="1"/>
          </p:cNvSpPr>
          <p:nvPr/>
        </p:nvSpPr>
        <p:spPr bwMode="auto">
          <a:xfrm>
            <a:off x="1262064" y="1908969"/>
            <a:ext cx="2041525" cy="685800"/>
          </a:xfrm>
          <a:prstGeom prst="roundRect">
            <a:avLst>
              <a:gd name="adj" fmla="val 16667"/>
            </a:avLst>
          </a:prstGeom>
          <a:solidFill>
            <a:srgbClr val="FFDD99"/>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000" b="1"/>
              <a:t>Cognitive</a:t>
            </a:r>
          </a:p>
        </p:txBody>
      </p:sp>
      <p:sp>
        <p:nvSpPr>
          <p:cNvPr id="517128" name="AutoShape 8"/>
          <p:cNvSpPr>
            <a:spLocks noChangeArrowheads="1"/>
          </p:cNvSpPr>
          <p:nvPr/>
        </p:nvSpPr>
        <p:spPr bwMode="auto">
          <a:xfrm>
            <a:off x="3303588" y="1908969"/>
            <a:ext cx="4000500" cy="685800"/>
          </a:xfrm>
          <a:prstGeom prst="roundRect">
            <a:avLst>
              <a:gd name="adj" fmla="val 16667"/>
            </a:avLst>
          </a:prstGeom>
          <a:solidFill>
            <a:srgbClr val="FFDD99"/>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000" b="1"/>
              <a:t>I think oatmeal is healthier</a:t>
            </a:r>
          </a:p>
          <a:p>
            <a:pPr algn="ctr"/>
            <a:r>
              <a:rPr lang="en-US" altLang="en-US" sz="2000" b="1"/>
              <a:t>than corn flakes for breakfast.</a:t>
            </a:r>
          </a:p>
        </p:txBody>
      </p:sp>
      <p:sp>
        <p:nvSpPr>
          <p:cNvPr id="517129" name="AutoShape 9"/>
          <p:cNvSpPr>
            <a:spLocks noChangeArrowheads="1"/>
          </p:cNvSpPr>
          <p:nvPr/>
        </p:nvSpPr>
        <p:spPr bwMode="auto">
          <a:xfrm>
            <a:off x="1262064" y="2594769"/>
            <a:ext cx="2041525" cy="685800"/>
          </a:xfrm>
          <a:prstGeom prst="roundRect">
            <a:avLst>
              <a:gd name="adj" fmla="val 16667"/>
            </a:avLst>
          </a:prstGeom>
          <a:solidFill>
            <a:srgbClr val="FED31E"/>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000" b="1"/>
              <a:t>Affective</a:t>
            </a:r>
          </a:p>
        </p:txBody>
      </p:sp>
      <p:sp>
        <p:nvSpPr>
          <p:cNvPr id="517130" name="AutoShape 10"/>
          <p:cNvSpPr>
            <a:spLocks noChangeArrowheads="1"/>
          </p:cNvSpPr>
          <p:nvPr/>
        </p:nvSpPr>
        <p:spPr bwMode="auto">
          <a:xfrm>
            <a:off x="1262064" y="3280569"/>
            <a:ext cx="2041525" cy="685800"/>
          </a:xfrm>
          <a:prstGeom prst="roundRect">
            <a:avLst>
              <a:gd name="adj" fmla="val 16667"/>
            </a:avLst>
          </a:prstGeom>
          <a:solidFill>
            <a:srgbClr val="5AC07A"/>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000" b="1"/>
              <a:t>Behavioral</a:t>
            </a:r>
          </a:p>
        </p:txBody>
      </p:sp>
      <p:sp>
        <p:nvSpPr>
          <p:cNvPr id="517131" name="AutoShape 11"/>
          <p:cNvSpPr>
            <a:spLocks noChangeArrowheads="1"/>
          </p:cNvSpPr>
          <p:nvPr/>
        </p:nvSpPr>
        <p:spPr bwMode="auto">
          <a:xfrm>
            <a:off x="3303588" y="2594769"/>
            <a:ext cx="4000500" cy="685800"/>
          </a:xfrm>
          <a:prstGeom prst="roundRect">
            <a:avLst>
              <a:gd name="adj" fmla="val 16667"/>
            </a:avLst>
          </a:prstGeom>
          <a:solidFill>
            <a:srgbClr val="FED31E"/>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000" b="1"/>
              <a:t>I hate corn flakes.</a:t>
            </a:r>
          </a:p>
        </p:txBody>
      </p:sp>
      <p:sp>
        <p:nvSpPr>
          <p:cNvPr id="517132" name="AutoShape 12"/>
          <p:cNvSpPr>
            <a:spLocks noChangeArrowheads="1"/>
          </p:cNvSpPr>
          <p:nvPr/>
        </p:nvSpPr>
        <p:spPr bwMode="auto">
          <a:xfrm>
            <a:off x="3303588" y="3280569"/>
            <a:ext cx="4000500" cy="685800"/>
          </a:xfrm>
          <a:prstGeom prst="roundRect">
            <a:avLst>
              <a:gd name="adj" fmla="val 16667"/>
            </a:avLst>
          </a:prstGeom>
          <a:solidFill>
            <a:srgbClr val="5AC07A"/>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000" b="1"/>
              <a:t>I intend to eat more oatmeal</a:t>
            </a:r>
          </a:p>
          <a:p>
            <a:pPr algn="ctr"/>
            <a:r>
              <a:rPr lang="en-US" altLang="en-US" sz="2000" b="1"/>
              <a:t>for breakfast.</a:t>
            </a:r>
          </a:p>
        </p:txBody>
      </p:sp>
    </p:spTree>
    <p:extLst>
      <p:ext uri="{BB962C8B-B14F-4D97-AF65-F5344CB8AC3E}">
        <p14:creationId xmlns:p14="http://schemas.microsoft.com/office/powerpoint/2010/main" val="3753754753"/>
      </p:ext>
    </p:extLst>
  </p:cSld>
  <p:clrMapOvr>
    <a:masterClrMapping/>
  </p:clrMapOvr>
  <p:transition>
    <p:cove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91139"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ADB6EE14-A171-4CD2-B4CA-D169DFDDE12E}" type="slidenum">
              <a:rPr lang="en-US" altLang="en-US" smtClean="0">
                <a:solidFill>
                  <a:schemeClr val="bg1"/>
                </a:solidFill>
                <a:latin typeface="Times New Roman" panose="02020603050405020304" pitchFamily="18" charset="0"/>
              </a:rPr>
              <a:pPr/>
              <a:t>45</a:t>
            </a:fld>
            <a:endParaRPr lang="en-US" altLang="en-US" smtClean="0">
              <a:solidFill>
                <a:schemeClr val="bg1"/>
              </a:solidFill>
              <a:latin typeface="Times New Roman" panose="02020603050405020304" pitchFamily="18" charset="0"/>
            </a:endParaRPr>
          </a:p>
        </p:txBody>
      </p:sp>
      <p:sp>
        <p:nvSpPr>
          <p:cNvPr id="203778" name="Rectangle 2"/>
          <p:cNvSpPr>
            <a:spLocks noGrp="1" noChangeArrowheads="1"/>
          </p:cNvSpPr>
          <p:nvPr>
            <p:ph type="title"/>
          </p:nvPr>
        </p:nvSpPr>
        <p:spPr/>
        <p:txBody>
          <a:bodyPr/>
          <a:lstStyle/>
          <a:p>
            <a:pPr>
              <a:defRPr/>
            </a:pPr>
            <a:r>
              <a:rPr lang="en-US" altLang="en-US" sz="3600" dirty="0"/>
              <a:t>Selecting a Measurement Scale</a:t>
            </a:r>
          </a:p>
        </p:txBody>
      </p:sp>
      <p:sp>
        <p:nvSpPr>
          <p:cNvPr id="91141" name="Rectangle 3"/>
          <p:cNvSpPr>
            <a:spLocks noGrp="1" noChangeArrowheads="1"/>
          </p:cNvSpPr>
          <p:nvPr>
            <p:ph type="body" idx="1"/>
          </p:nvPr>
        </p:nvSpPr>
        <p:spPr bwMode="auto">
          <a:xfrm>
            <a:off x="571499" y="1500188"/>
            <a:ext cx="11115675" cy="50879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fontScale="92500"/>
          </a:bodyPr>
          <a:lstStyle/>
          <a:p>
            <a:pPr algn="just" eaLnBrk="1" hangingPunct="1">
              <a:lnSpc>
                <a:spcPct val="150000"/>
              </a:lnSpc>
            </a:pPr>
            <a:r>
              <a:rPr lang="en-US" altLang="en-US" sz="2400" dirty="0">
                <a:latin typeface="Times New Roman" pitchFamily="18" charset="0"/>
                <a:cs typeface="Times New Roman" pitchFamily="18" charset="0"/>
              </a:rPr>
              <a:t>Attitude scaling is the process of assessing an attitudinal disposition using a number that represents a person’s score on an attitudinal continuum ranging from an extremely favorable disposition to an extremely unfavorable one. </a:t>
            </a:r>
            <a:endParaRPr lang="en-US" altLang="en-US" sz="2400" dirty="0" smtClean="0">
              <a:latin typeface="Times New Roman" pitchFamily="18" charset="0"/>
              <a:cs typeface="Times New Roman" pitchFamily="18" charset="0"/>
            </a:endParaRPr>
          </a:p>
          <a:p>
            <a:pPr algn="just" eaLnBrk="1" hangingPunct="1">
              <a:lnSpc>
                <a:spcPct val="150000"/>
              </a:lnSpc>
            </a:pPr>
            <a:endParaRPr lang="en-US" altLang="en-US" sz="2400" dirty="0">
              <a:latin typeface="Times New Roman" pitchFamily="18" charset="0"/>
              <a:cs typeface="Times New Roman" pitchFamily="18" charset="0"/>
            </a:endParaRPr>
          </a:p>
          <a:p>
            <a:pPr marL="358775" lvl="1" algn="just">
              <a:lnSpc>
                <a:spcPct val="150000"/>
              </a:lnSpc>
              <a:buFontTx/>
              <a:buChar char="•"/>
            </a:pPr>
            <a:r>
              <a:rPr lang="en-US" altLang="en-US" dirty="0">
                <a:latin typeface="Times New Roman" pitchFamily="18" charset="0"/>
                <a:cs typeface="Times New Roman" pitchFamily="18" charset="0"/>
              </a:rPr>
              <a:t>Scaling is the procedure for the assignment of numbers to a property of objects in order to impart some of the characteristics of numbers to the properties in question.</a:t>
            </a:r>
          </a:p>
          <a:p>
            <a:pPr algn="just" eaLnBrk="1" hangingPunct="1">
              <a:lnSpc>
                <a:spcPct val="150000"/>
              </a:lnSpc>
            </a:pPr>
            <a:endParaRPr lang="en-US" altLang="en-US" sz="2400" dirty="0" smtClean="0">
              <a:latin typeface="Times New Roman" pitchFamily="18" charset="0"/>
              <a:cs typeface="Times New Roman" pitchFamily="18" charset="0"/>
            </a:endParaRPr>
          </a:p>
          <a:p>
            <a:pPr algn="just" eaLnBrk="1" hangingPunct="1">
              <a:lnSpc>
                <a:spcPct val="150000"/>
              </a:lnSpc>
            </a:pPr>
            <a:r>
              <a:rPr lang="en-US" altLang="en-US" sz="2400" dirty="0" smtClean="0">
                <a:latin typeface="Times New Roman" pitchFamily="18" charset="0"/>
                <a:cs typeface="Times New Roman" pitchFamily="18" charset="0"/>
              </a:rPr>
              <a:t>Selecting </a:t>
            </a:r>
            <a:r>
              <a:rPr lang="en-US" altLang="en-US" sz="2400" dirty="0">
                <a:latin typeface="Times New Roman" pitchFamily="18" charset="0"/>
                <a:cs typeface="Times New Roman" pitchFamily="18" charset="0"/>
              </a:rPr>
              <a:t>and constructing a measurement scale requires the consideration of several factors that influence the reliability, validity, and practicality of the scale. </a:t>
            </a:r>
          </a:p>
        </p:txBody>
      </p:sp>
    </p:spTree>
    <p:extLst>
      <p:ext uri="{BB962C8B-B14F-4D97-AF65-F5344CB8AC3E}">
        <p14:creationId xmlns:p14="http://schemas.microsoft.com/office/powerpoint/2010/main" val="2855215921"/>
      </p:ext>
    </p:extLst>
  </p:cSld>
  <p:clrMapOvr>
    <a:masterClrMapping/>
  </p:clrMapOvr>
  <p:transition spd="slow"/>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92163"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2922A1C-B495-4A2F-9D22-C5C343942D2B}" type="slidenum">
              <a:rPr lang="en-US" altLang="en-US" smtClean="0">
                <a:solidFill>
                  <a:schemeClr val="bg1"/>
                </a:solidFill>
                <a:latin typeface="Times New Roman" panose="02020603050405020304" pitchFamily="18" charset="0"/>
              </a:rPr>
              <a:pPr/>
              <a:t>46</a:t>
            </a:fld>
            <a:endParaRPr lang="en-US" altLang="en-US" smtClean="0">
              <a:solidFill>
                <a:schemeClr val="bg1"/>
              </a:solidFill>
              <a:latin typeface="Times New Roman" panose="02020603050405020304" pitchFamily="18" charset="0"/>
            </a:endParaRPr>
          </a:p>
        </p:txBody>
      </p:sp>
      <p:sp>
        <p:nvSpPr>
          <p:cNvPr id="203778" name="Rectangle 2"/>
          <p:cNvSpPr>
            <a:spLocks noGrp="1" noChangeArrowheads="1"/>
          </p:cNvSpPr>
          <p:nvPr>
            <p:ph type="title"/>
          </p:nvPr>
        </p:nvSpPr>
        <p:spPr/>
        <p:txBody>
          <a:bodyPr/>
          <a:lstStyle/>
          <a:p>
            <a:pPr>
              <a:defRPr/>
            </a:pPr>
            <a:r>
              <a:rPr lang="en-US" altLang="en-US" sz="3600" dirty="0"/>
              <a:t>Selecting a Measurement Scale</a:t>
            </a:r>
          </a:p>
        </p:txBody>
      </p:sp>
      <p:sp>
        <p:nvSpPr>
          <p:cNvPr id="92165" name="Rectangle 3"/>
          <p:cNvSpPr>
            <a:spLocks noGrp="1" noChangeArrowheads="1"/>
          </p:cNvSpPr>
          <p:nvPr>
            <p:ph type="body" idx="1"/>
          </p:nvPr>
        </p:nvSpPr>
        <p:spPr bwMode="auto">
          <a:xfrm>
            <a:off x="214313" y="1714499"/>
            <a:ext cx="11530012" cy="48736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p>
            <a:pPr algn="just" eaLnBrk="1" hangingPunct="1"/>
            <a:r>
              <a:rPr lang="en-US" altLang="en-US" sz="2400" dirty="0">
                <a:latin typeface="Times New Roman" pitchFamily="18" charset="0"/>
                <a:cs typeface="Times New Roman" pitchFamily="18" charset="0"/>
              </a:rPr>
              <a:t>Researchers face two types of scaling </a:t>
            </a:r>
            <a:r>
              <a:rPr lang="en-US" altLang="en-US" sz="2400" u="sng" dirty="0">
                <a:latin typeface="Times New Roman" pitchFamily="18" charset="0"/>
                <a:cs typeface="Times New Roman" pitchFamily="18" charset="0"/>
              </a:rPr>
              <a:t>objectives</a:t>
            </a:r>
            <a:r>
              <a:rPr lang="en-US" altLang="en-US" sz="2400" dirty="0">
                <a:latin typeface="Times New Roman" pitchFamily="18" charset="0"/>
                <a:cs typeface="Times New Roman" pitchFamily="18" charset="0"/>
              </a:rPr>
              <a:t>: </a:t>
            </a:r>
          </a:p>
          <a:p>
            <a:pPr marL="857250" lvl="1" indent="-457200" algn="just">
              <a:buFontTx/>
              <a:buAutoNum type="arabicPeriod"/>
            </a:pPr>
            <a:r>
              <a:rPr lang="en-US" altLang="en-US" dirty="0">
                <a:latin typeface="Times New Roman" pitchFamily="18" charset="0"/>
                <a:cs typeface="Times New Roman" pitchFamily="18" charset="0"/>
              </a:rPr>
              <a:t>to measure characteristics of the participants who participate in the study, </a:t>
            </a:r>
            <a:r>
              <a:rPr lang="en-US" altLang="en-US" dirty="0" smtClean="0">
                <a:latin typeface="Times New Roman" pitchFamily="18" charset="0"/>
                <a:cs typeface="Times New Roman" pitchFamily="18" charset="0"/>
              </a:rPr>
              <a:t>and</a:t>
            </a:r>
          </a:p>
          <a:p>
            <a:pPr marL="857250" lvl="1" indent="-457200" algn="just">
              <a:buFontTx/>
              <a:buAutoNum type="arabicPeriod"/>
            </a:pPr>
            <a:endParaRPr lang="en-US" altLang="en-US" dirty="0">
              <a:latin typeface="Times New Roman" pitchFamily="18" charset="0"/>
              <a:cs typeface="Times New Roman" pitchFamily="18" charset="0"/>
            </a:endParaRPr>
          </a:p>
          <a:p>
            <a:pPr marL="857250" lvl="1" indent="-457200" algn="just">
              <a:buFontTx/>
              <a:buAutoNum type="arabicPeriod"/>
            </a:pPr>
            <a:r>
              <a:rPr lang="en-US" altLang="en-US" dirty="0">
                <a:latin typeface="Times New Roman" pitchFamily="18" charset="0"/>
                <a:cs typeface="Times New Roman" pitchFamily="18" charset="0"/>
              </a:rPr>
              <a:t>to use participants as judges of the objects or indicants presented to them</a:t>
            </a:r>
            <a:r>
              <a:rPr lang="en-US" altLang="en-US" dirty="0" smtClean="0">
                <a:latin typeface="Times New Roman" pitchFamily="18" charset="0"/>
                <a:cs typeface="Times New Roman" pitchFamily="18" charset="0"/>
              </a:rPr>
              <a:t>.</a:t>
            </a:r>
          </a:p>
          <a:p>
            <a:pPr marL="857250" lvl="1" indent="-457200" algn="just">
              <a:buFontTx/>
              <a:buAutoNum type="arabicPeriod"/>
            </a:pPr>
            <a:endParaRPr lang="en-US" altLang="en-US" dirty="0">
              <a:latin typeface="Times New Roman" pitchFamily="18" charset="0"/>
              <a:cs typeface="Times New Roman" pitchFamily="18" charset="0"/>
            </a:endParaRPr>
          </a:p>
          <a:p>
            <a:pPr algn="just" eaLnBrk="1" hangingPunct="1"/>
            <a:r>
              <a:rPr lang="en-US" altLang="en-US" sz="2400" dirty="0">
                <a:latin typeface="Times New Roman" pitchFamily="18" charset="0"/>
                <a:cs typeface="Times New Roman" pitchFamily="18" charset="0"/>
              </a:rPr>
              <a:t>Measurement scales fall into one of four general </a:t>
            </a:r>
            <a:r>
              <a:rPr lang="en-US" altLang="en-US" sz="2400" u="sng" dirty="0">
                <a:latin typeface="Times New Roman" pitchFamily="18" charset="0"/>
                <a:cs typeface="Times New Roman" pitchFamily="18" charset="0"/>
              </a:rPr>
              <a:t>response types</a:t>
            </a:r>
            <a:r>
              <a:rPr lang="en-US" altLang="en-US" sz="2400" dirty="0">
                <a:latin typeface="Times New Roman" pitchFamily="18" charset="0"/>
                <a:cs typeface="Times New Roman" pitchFamily="18" charset="0"/>
              </a:rPr>
              <a:t>: rating, ranking, categorization, and sorting. </a:t>
            </a:r>
            <a:endParaRPr lang="en-US" altLang="en-US" sz="2400" dirty="0" smtClean="0">
              <a:latin typeface="Times New Roman" pitchFamily="18" charset="0"/>
              <a:cs typeface="Times New Roman" pitchFamily="18" charset="0"/>
            </a:endParaRPr>
          </a:p>
          <a:p>
            <a:pPr algn="just" eaLnBrk="1" hangingPunct="1"/>
            <a:endParaRPr lang="en-US" altLang="en-US" sz="2400" dirty="0">
              <a:latin typeface="Times New Roman" pitchFamily="18" charset="0"/>
              <a:cs typeface="Times New Roman" pitchFamily="18" charset="0"/>
            </a:endParaRPr>
          </a:p>
          <a:p>
            <a:pPr algn="just" eaLnBrk="1" hangingPunct="1"/>
            <a:r>
              <a:rPr lang="en-US" altLang="en-US" sz="2400" dirty="0" smtClean="0">
                <a:latin typeface="Times New Roman" pitchFamily="18" charset="0"/>
                <a:cs typeface="Times New Roman" pitchFamily="18" charset="0"/>
              </a:rPr>
              <a:t>Decisions </a:t>
            </a:r>
            <a:r>
              <a:rPr lang="en-US" altLang="en-US" sz="2400" dirty="0">
                <a:latin typeface="Times New Roman" pitchFamily="18" charset="0"/>
                <a:cs typeface="Times New Roman" pitchFamily="18" charset="0"/>
              </a:rPr>
              <a:t>about the choice of measurement scales are often made with regard to the </a:t>
            </a:r>
            <a:r>
              <a:rPr lang="en-US" altLang="en-US" sz="2400" u="sng" dirty="0">
                <a:latin typeface="Times New Roman" pitchFamily="18" charset="0"/>
                <a:cs typeface="Times New Roman" pitchFamily="18" charset="0"/>
              </a:rPr>
              <a:t>data properties</a:t>
            </a:r>
            <a:r>
              <a:rPr lang="en-US" altLang="en-US" sz="2400" dirty="0">
                <a:latin typeface="Times New Roman" pitchFamily="18" charset="0"/>
                <a:cs typeface="Times New Roman" pitchFamily="18" charset="0"/>
              </a:rPr>
              <a:t> generated by each scale: nominal, ordinal, interval, and ratio.</a:t>
            </a:r>
          </a:p>
        </p:txBody>
      </p:sp>
    </p:spTree>
    <p:extLst>
      <p:ext uri="{BB962C8B-B14F-4D97-AF65-F5344CB8AC3E}">
        <p14:creationId xmlns:p14="http://schemas.microsoft.com/office/powerpoint/2010/main" val="1983598710"/>
      </p:ext>
    </p:extLst>
  </p:cSld>
  <p:clrMapOvr>
    <a:masterClrMapping/>
  </p:clrMapOvr>
  <p:transition spd="slow"/>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67B896A3-BA91-4BB1-85ED-99B87DE2727D}" type="slidenum">
              <a:rPr lang="en-US" altLang="en-US" smtClean="0">
                <a:solidFill>
                  <a:schemeClr val="bg1"/>
                </a:solidFill>
                <a:latin typeface="Times New Roman" panose="02020603050405020304" pitchFamily="18" charset="0"/>
              </a:rPr>
              <a:pPr/>
              <a:t>47</a:t>
            </a:fld>
            <a:endParaRPr lang="en-US" altLang="en-US" smtClean="0">
              <a:solidFill>
                <a:schemeClr val="bg1"/>
              </a:solidFill>
              <a:latin typeface="Times New Roman" panose="02020603050405020304" pitchFamily="18" charset="0"/>
            </a:endParaRPr>
          </a:p>
        </p:txBody>
      </p:sp>
      <p:sp>
        <p:nvSpPr>
          <p:cNvPr id="488452"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dirty="0"/>
              <a:t>Response Types</a:t>
            </a:r>
          </a:p>
        </p:txBody>
      </p:sp>
      <p:sp>
        <p:nvSpPr>
          <p:cNvPr id="488453" name="AutoShape 5"/>
          <p:cNvSpPr>
            <a:spLocks noChangeArrowheads="1"/>
          </p:cNvSpPr>
          <p:nvPr/>
        </p:nvSpPr>
        <p:spPr bwMode="auto">
          <a:xfrm>
            <a:off x="4373563" y="1758950"/>
            <a:ext cx="3186112" cy="808038"/>
          </a:xfrm>
          <a:prstGeom prst="roundRect">
            <a:avLst>
              <a:gd name="adj" fmla="val 16667"/>
            </a:avLst>
          </a:prstGeom>
          <a:solidFill>
            <a:srgbClr val="FFDD99"/>
          </a:solidFill>
          <a:ln w="9525" algn="ctr">
            <a:solidFill>
              <a:schemeClr val="tx1"/>
            </a:solidFill>
            <a:round/>
            <a:headEnd/>
            <a:tailEnd/>
          </a:ln>
          <a:effectLst>
            <a:outerShdw dist="107763" dir="2700000" algn="ctr" rotWithShape="0">
              <a:schemeClr val="accent2">
                <a:alpha val="50000"/>
              </a:schemeClr>
            </a:outerShdw>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sz="2400" b="1"/>
              <a:t>Rating scale</a:t>
            </a:r>
          </a:p>
        </p:txBody>
      </p:sp>
      <p:sp>
        <p:nvSpPr>
          <p:cNvPr id="488454" name="AutoShape 6"/>
          <p:cNvSpPr>
            <a:spLocks noChangeArrowheads="1"/>
          </p:cNvSpPr>
          <p:nvPr/>
        </p:nvSpPr>
        <p:spPr bwMode="auto">
          <a:xfrm>
            <a:off x="4373563" y="2719389"/>
            <a:ext cx="3186112" cy="808037"/>
          </a:xfrm>
          <a:prstGeom prst="roundRect">
            <a:avLst>
              <a:gd name="adj" fmla="val 16667"/>
            </a:avLst>
          </a:prstGeom>
          <a:gradFill rotWithShape="1">
            <a:gsLst>
              <a:gs pos="0">
                <a:srgbClr val="FFDD99"/>
              </a:gs>
              <a:gs pos="100000">
                <a:srgbClr val="FED31E"/>
              </a:gs>
            </a:gsLst>
            <a:lin ang="5400000" scaled="1"/>
          </a:gradFill>
          <a:ln w="9525" algn="ctr">
            <a:solidFill>
              <a:schemeClr val="tx1"/>
            </a:solidFill>
            <a:round/>
            <a:headEnd/>
            <a:tailEnd/>
          </a:ln>
          <a:effectLst>
            <a:outerShdw dist="107763" dir="2700000" algn="ctr" rotWithShape="0">
              <a:schemeClr val="accent2">
                <a:alpha val="50000"/>
              </a:schemeClr>
            </a:outerShdw>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sz="2400" b="1"/>
              <a:t>Ranking scale</a:t>
            </a:r>
          </a:p>
        </p:txBody>
      </p:sp>
      <p:sp>
        <p:nvSpPr>
          <p:cNvPr id="488455" name="AutoShape 7"/>
          <p:cNvSpPr>
            <a:spLocks noChangeArrowheads="1"/>
          </p:cNvSpPr>
          <p:nvPr/>
        </p:nvSpPr>
        <p:spPr bwMode="auto">
          <a:xfrm>
            <a:off x="4373563" y="3679825"/>
            <a:ext cx="3186112" cy="808038"/>
          </a:xfrm>
          <a:prstGeom prst="roundRect">
            <a:avLst>
              <a:gd name="adj" fmla="val 16667"/>
            </a:avLst>
          </a:prstGeom>
          <a:gradFill rotWithShape="1">
            <a:gsLst>
              <a:gs pos="0">
                <a:srgbClr val="FED31E"/>
              </a:gs>
              <a:gs pos="100000">
                <a:srgbClr val="5AC07A"/>
              </a:gs>
            </a:gsLst>
            <a:lin ang="5400000" scaled="1"/>
          </a:gradFill>
          <a:ln w="9525" algn="ctr">
            <a:solidFill>
              <a:schemeClr val="tx1"/>
            </a:solidFill>
            <a:round/>
            <a:headEnd/>
            <a:tailEnd/>
          </a:ln>
          <a:effectLst>
            <a:outerShdw dist="107763" dir="2700000" algn="ctr" rotWithShape="0">
              <a:schemeClr val="accent2">
                <a:alpha val="50000"/>
              </a:schemeClr>
            </a:outerShdw>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sz="2400" b="1"/>
              <a:t>Categorization</a:t>
            </a:r>
          </a:p>
        </p:txBody>
      </p:sp>
      <p:sp>
        <p:nvSpPr>
          <p:cNvPr id="488456" name="AutoShape 8"/>
          <p:cNvSpPr>
            <a:spLocks noChangeArrowheads="1"/>
          </p:cNvSpPr>
          <p:nvPr/>
        </p:nvSpPr>
        <p:spPr bwMode="auto">
          <a:xfrm>
            <a:off x="4373563" y="4695825"/>
            <a:ext cx="3186112" cy="808038"/>
          </a:xfrm>
          <a:prstGeom prst="roundRect">
            <a:avLst>
              <a:gd name="adj" fmla="val 16667"/>
            </a:avLst>
          </a:prstGeom>
          <a:solidFill>
            <a:srgbClr val="5AC07A"/>
          </a:solidFill>
          <a:ln w="9525" algn="ctr">
            <a:solidFill>
              <a:schemeClr val="tx1"/>
            </a:solidFill>
            <a:round/>
            <a:headEnd/>
            <a:tailEnd/>
          </a:ln>
          <a:effectLst>
            <a:outerShdw dist="107763" dir="2700000" algn="ctr" rotWithShape="0">
              <a:schemeClr val="accent2">
                <a:alpha val="50000"/>
              </a:schemeClr>
            </a:outerShdw>
          </a:effec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sz="2400" b="1"/>
              <a:t>Sorting</a:t>
            </a:r>
          </a:p>
        </p:txBody>
      </p:sp>
    </p:spTree>
    <p:extLst>
      <p:ext uri="{BB962C8B-B14F-4D97-AF65-F5344CB8AC3E}">
        <p14:creationId xmlns:p14="http://schemas.microsoft.com/office/powerpoint/2010/main" val="1581132592"/>
      </p:ext>
    </p:extLst>
  </p:cSld>
  <p:clrMapOvr>
    <a:masterClrMapping/>
  </p:clrMapOvr>
  <p:transition>
    <p:cove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95235"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F8765524-65C8-4A3C-BE75-A626F12F926F}" type="slidenum">
              <a:rPr lang="en-US" altLang="en-US" smtClean="0">
                <a:solidFill>
                  <a:schemeClr val="bg1"/>
                </a:solidFill>
                <a:latin typeface="Times New Roman" panose="02020603050405020304" pitchFamily="18" charset="0"/>
              </a:rPr>
              <a:pPr/>
              <a:t>48</a:t>
            </a:fld>
            <a:endParaRPr lang="en-US" altLang="en-US" smtClean="0">
              <a:solidFill>
                <a:schemeClr val="bg1"/>
              </a:solidFill>
              <a:latin typeface="Times New Roman" panose="02020603050405020304" pitchFamily="18" charset="0"/>
            </a:endParaRPr>
          </a:p>
        </p:txBody>
      </p:sp>
      <p:sp>
        <p:nvSpPr>
          <p:cNvPr id="203778" name="Rectangle 2"/>
          <p:cNvSpPr>
            <a:spLocks noGrp="1" noChangeArrowheads="1"/>
          </p:cNvSpPr>
          <p:nvPr>
            <p:ph type="title"/>
          </p:nvPr>
        </p:nvSpPr>
        <p:spPr/>
        <p:txBody>
          <a:bodyPr/>
          <a:lstStyle/>
          <a:p>
            <a:pPr>
              <a:defRPr/>
            </a:pPr>
            <a:r>
              <a:rPr lang="en-US" altLang="en-US" sz="3600" dirty="0"/>
              <a:t>Response Types</a:t>
            </a:r>
          </a:p>
        </p:txBody>
      </p:sp>
      <p:sp>
        <p:nvSpPr>
          <p:cNvPr id="95237" name="Rectangle 3"/>
          <p:cNvSpPr>
            <a:spLocks noGrp="1" noChangeArrowheads="1"/>
          </p:cNvSpPr>
          <p:nvPr>
            <p:ph type="body" idx="1"/>
          </p:nvPr>
        </p:nvSpPr>
        <p:spPr bwMode="auto">
          <a:xfrm>
            <a:off x="357188" y="1614487"/>
            <a:ext cx="11430000" cy="4973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lnSpcReduction="10000"/>
          </a:bodyPr>
          <a:lstStyle/>
          <a:p>
            <a:pPr algn="just" eaLnBrk="1" hangingPunct="1">
              <a:lnSpc>
                <a:spcPct val="150000"/>
              </a:lnSpc>
            </a:pPr>
            <a:r>
              <a:rPr lang="en-US" altLang="en-US" sz="2400" dirty="0">
                <a:latin typeface="Times New Roman" pitchFamily="18" charset="0"/>
                <a:cs typeface="Times New Roman" pitchFamily="18" charset="0"/>
              </a:rPr>
              <a:t>A rating scale is used when participants score an object or indicant without making a direct comparison to another object or attitude. For example, they may be asked to evaluate the styling of a new car on a 7-point rating scale</a:t>
            </a:r>
            <a:r>
              <a:rPr lang="en-US" altLang="en-US" sz="2400" dirty="0" smtClean="0">
                <a:latin typeface="Times New Roman" pitchFamily="18" charset="0"/>
                <a:cs typeface="Times New Roman" pitchFamily="18" charset="0"/>
              </a:rPr>
              <a:t>.</a:t>
            </a:r>
          </a:p>
          <a:p>
            <a:pPr algn="just" eaLnBrk="1" hangingPunct="1">
              <a:lnSpc>
                <a:spcPct val="150000"/>
              </a:lnSpc>
            </a:pPr>
            <a:endParaRPr lang="en-US" altLang="en-US" sz="2400" dirty="0">
              <a:latin typeface="Times New Roman" pitchFamily="18" charset="0"/>
              <a:cs typeface="Times New Roman" pitchFamily="18" charset="0"/>
            </a:endParaRPr>
          </a:p>
          <a:p>
            <a:pPr algn="just" eaLnBrk="1" hangingPunct="1">
              <a:lnSpc>
                <a:spcPct val="150000"/>
              </a:lnSpc>
            </a:pPr>
            <a:r>
              <a:rPr lang="en-US" altLang="en-US" sz="2400" dirty="0">
                <a:latin typeface="Times New Roman" pitchFamily="18" charset="0"/>
                <a:cs typeface="Times New Roman" pitchFamily="18" charset="0"/>
              </a:rPr>
              <a:t>Ranking scale constrain the study participant to making comparisons and determining order among two or more properties or objects. Participants may be asked to choose which one of a pair of cars has more attractive styling. A choice scale requires that participants choose one alternative over another. They could also be asked to rank-order the importance of comfort, ergonomics, performance, and price for the target vehicle. </a:t>
            </a:r>
          </a:p>
        </p:txBody>
      </p:sp>
    </p:spTree>
    <p:extLst>
      <p:ext uri="{BB962C8B-B14F-4D97-AF65-F5344CB8AC3E}">
        <p14:creationId xmlns:p14="http://schemas.microsoft.com/office/powerpoint/2010/main" val="784291284"/>
      </p:ext>
    </p:extLst>
  </p:cSld>
  <p:clrMapOvr>
    <a:masterClrMapping/>
  </p:clrMapOvr>
  <p:transition spd="slow"/>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96259"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621EACD-3383-4383-A7F8-C2E5760D237A}" type="slidenum">
              <a:rPr lang="en-US" altLang="en-US" smtClean="0">
                <a:solidFill>
                  <a:schemeClr val="bg1"/>
                </a:solidFill>
                <a:latin typeface="Times New Roman" panose="02020603050405020304" pitchFamily="18" charset="0"/>
              </a:rPr>
              <a:pPr/>
              <a:t>49</a:t>
            </a:fld>
            <a:endParaRPr lang="en-US" altLang="en-US" smtClean="0">
              <a:solidFill>
                <a:schemeClr val="bg1"/>
              </a:solidFill>
              <a:latin typeface="Times New Roman" panose="02020603050405020304" pitchFamily="18" charset="0"/>
            </a:endParaRPr>
          </a:p>
        </p:txBody>
      </p:sp>
      <p:sp>
        <p:nvSpPr>
          <p:cNvPr id="203778" name="Rectangle 2"/>
          <p:cNvSpPr>
            <a:spLocks noGrp="1" noChangeArrowheads="1"/>
          </p:cNvSpPr>
          <p:nvPr>
            <p:ph type="title"/>
          </p:nvPr>
        </p:nvSpPr>
        <p:spPr/>
        <p:txBody>
          <a:bodyPr/>
          <a:lstStyle/>
          <a:p>
            <a:pPr>
              <a:defRPr/>
            </a:pPr>
            <a:r>
              <a:rPr lang="en-US" altLang="en-US" sz="3600" dirty="0"/>
              <a:t>Response Types</a:t>
            </a:r>
          </a:p>
        </p:txBody>
      </p:sp>
      <p:sp>
        <p:nvSpPr>
          <p:cNvPr id="96261" name="Rectangle 3"/>
          <p:cNvSpPr>
            <a:spLocks noGrp="1" noChangeArrowheads="1"/>
          </p:cNvSpPr>
          <p:nvPr>
            <p:ph type="body" idx="1"/>
          </p:nvPr>
        </p:nvSpPr>
        <p:spPr bwMode="auto">
          <a:xfrm>
            <a:off x="271462" y="2278063"/>
            <a:ext cx="11615737" cy="32083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p>
            <a:pPr algn="just" eaLnBrk="1" hangingPunct="1">
              <a:lnSpc>
                <a:spcPct val="150000"/>
              </a:lnSpc>
            </a:pPr>
            <a:r>
              <a:rPr lang="en-US" altLang="en-US" sz="2400" dirty="0">
                <a:latin typeface="Times New Roman" pitchFamily="18" charset="0"/>
                <a:cs typeface="Times New Roman" pitchFamily="18" charset="0"/>
              </a:rPr>
              <a:t>Categorization asks participants to put themselves or property indicants in groups or categories. </a:t>
            </a:r>
          </a:p>
          <a:p>
            <a:pPr algn="just" eaLnBrk="1" hangingPunct="1">
              <a:lnSpc>
                <a:spcPct val="150000"/>
              </a:lnSpc>
            </a:pPr>
            <a:r>
              <a:rPr lang="en-US" altLang="en-US" sz="2400" dirty="0">
                <a:latin typeface="Times New Roman" pitchFamily="18" charset="0"/>
                <a:cs typeface="Times New Roman" pitchFamily="18" charset="0"/>
              </a:rPr>
              <a:t>Sorting requires that participants sort card into piles using criteria established by the researcher. The cards might contain photos or images or verbal statements of product features such as various descriptors of the car’s performance.</a:t>
            </a:r>
          </a:p>
        </p:txBody>
      </p:sp>
    </p:spTree>
    <p:extLst>
      <p:ext uri="{BB962C8B-B14F-4D97-AF65-F5344CB8AC3E}">
        <p14:creationId xmlns:p14="http://schemas.microsoft.com/office/powerpoint/2010/main" val="301723130"/>
      </p:ext>
    </p:ext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5CFF541-1A29-4E0B-A741-9CFB60224E4C}"/>
              </a:ext>
            </a:extLst>
          </p:cNvPr>
          <p:cNvSpPr>
            <a:spLocks noGrp="1"/>
          </p:cNvSpPr>
          <p:nvPr>
            <p:ph type="title"/>
          </p:nvPr>
        </p:nvSpPr>
        <p:spPr/>
        <p:txBody>
          <a:bodyPr>
            <a:normAutofit/>
          </a:bodyPr>
          <a:lstStyle/>
          <a:p>
            <a:r>
              <a:rPr lang="en-US" sz="3200" dirty="0">
                <a:latin typeface="Baskerville Old Face" panose="02020602080505020303" pitchFamily="18" charset="0"/>
              </a:rPr>
              <a:t>Scaling &amp; measurement techniques: Concept of Measurement</a:t>
            </a:r>
            <a:endParaRPr lang="en-AU" sz="3200" dirty="0">
              <a:latin typeface="Baskerville Old Face" panose="02020602080505020303" pitchFamily="18" charset="0"/>
            </a:endParaRPr>
          </a:p>
        </p:txBody>
      </p:sp>
      <p:sp>
        <p:nvSpPr>
          <p:cNvPr id="3" name="Content Placeholder 2">
            <a:extLst>
              <a:ext uri="{FF2B5EF4-FFF2-40B4-BE49-F238E27FC236}">
                <a16:creationId xmlns="" xmlns:a16="http://schemas.microsoft.com/office/drawing/2014/main" id="{F23EA627-1F72-4297-9E82-6E2151329693}"/>
              </a:ext>
            </a:extLst>
          </p:cNvPr>
          <p:cNvSpPr>
            <a:spLocks noGrp="1"/>
          </p:cNvSpPr>
          <p:nvPr>
            <p:ph idx="1"/>
          </p:nvPr>
        </p:nvSpPr>
        <p:spPr>
          <a:xfrm>
            <a:off x="609600" y="1690688"/>
            <a:ext cx="11296650" cy="4805362"/>
          </a:xfrm>
        </p:spPr>
        <p:txBody>
          <a:bodyPr>
            <a:normAutofit lnSpcReduction="10000"/>
          </a:bodyPr>
          <a:lstStyle/>
          <a:p>
            <a:pPr algn="just">
              <a:lnSpc>
                <a:spcPct val="200000"/>
              </a:lnSpc>
            </a:pPr>
            <a:r>
              <a:rPr lang="en-US" sz="2400" dirty="0" smtClean="0">
                <a:latin typeface="Times New Roman" panose="02020603050405020304" pitchFamily="18" charset="0"/>
                <a:cs typeface="Times New Roman" panose="02020603050405020304" pitchFamily="18" charset="0"/>
              </a:rPr>
              <a:t>Measurement </a:t>
            </a:r>
            <a:r>
              <a:rPr lang="en-US" sz="2400" dirty="0">
                <a:latin typeface="Times New Roman" panose="02020603050405020304" pitchFamily="18" charset="0"/>
                <a:cs typeface="Times New Roman" panose="02020603050405020304" pitchFamily="18" charset="0"/>
              </a:rPr>
              <a:t>is a process of mapping aspects of a domain onto </a:t>
            </a:r>
            <a:r>
              <a:rPr lang="en-US" sz="2400" dirty="0" smtClean="0">
                <a:latin typeface="Times New Roman" panose="02020603050405020304" pitchFamily="18" charset="0"/>
                <a:cs typeface="Times New Roman" panose="02020603050405020304" pitchFamily="18" charset="0"/>
              </a:rPr>
              <a:t>other aspects </a:t>
            </a:r>
            <a:r>
              <a:rPr lang="en-US" sz="2400" dirty="0">
                <a:latin typeface="Times New Roman" panose="02020603050405020304" pitchFamily="18" charset="0"/>
                <a:cs typeface="Times New Roman" panose="02020603050405020304" pitchFamily="18" charset="0"/>
              </a:rPr>
              <a:t>of a range according to some rule of correspondence</a:t>
            </a:r>
            <a:r>
              <a:rPr lang="en-US" sz="2400" dirty="0" smtClean="0">
                <a:latin typeface="Times New Roman" panose="02020603050405020304" pitchFamily="18" charset="0"/>
                <a:cs typeface="Times New Roman" panose="02020603050405020304" pitchFamily="18" charset="0"/>
              </a:rPr>
              <a:t>.</a:t>
            </a:r>
          </a:p>
          <a:p>
            <a:pPr algn="just">
              <a:lnSpc>
                <a:spcPct val="200000"/>
              </a:lnSpc>
            </a:pPr>
            <a:r>
              <a:rPr lang="en-US" sz="2400" dirty="0" smtClean="0">
                <a:latin typeface="Times New Roman" panose="02020603050405020304" pitchFamily="18" charset="0"/>
                <a:cs typeface="Times New Roman" panose="02020603050405020304" pitchFamily="18" charset="0"/>
              </a:rPr>
              <a:t>Measurement of absolute and abstract.</a:t>
            </a:r>
          </a:p>
          <a:p>
            <a:pPr algn="just">
              <a:lnSpc>
                <a:spcPct val="200000"/>
              </a:lnSpc>
            </a:pPr>
            <a:r>
              <a:rPr lang="en-US" sz="2400" dirty="0">
                <a:latin typeface="Times New Roman" panose="02020603050405020304" pitchFamily="18" charset="0"/>
                <a:cs typeface="Times New Roman" panose="02020603050405020304" pitchFamily="18" charset="0"/>
              </a:rPr>
              <a:t>W</a:t>
            </a:r>
            <a:r>
              <a:rPr lang="en-US" sz="2400" dirty="0" smtClean="0">
                <a:latin typeface="Times New Roman" panose="02020603050405020304" pitchFamily="18" charset="0"/>
                <a:cs typeface="Times New Roman" panose="02020603050405020304" pitchFamily="18" charset="0"/>
              </a:rPr>
              <a:t>eight</a:t>
            </a:r>
            <a:r>
              <a:rPr lang="en-US" sz="2400" dirty="0">
                <a:latin typeface="Times New Roman" panose="02020603050405020304" pitchFamily="18" charset="0"/>
                <a:cs typeface="Times New Roman" panose="02020603050405020304" pitchFamily="18" charset="0"/>
              </a:rPr>
              <a:t>, height, etc., </a:t>
            </a:r>
            <a:r>
              <a:rPr lang="en-US" sz="2400" dirty="0" smtClean="0">
                <a:latin typeface="Times New Roman" panose="02020603050405020304" pitchFamily="18" charset="0"/>
                <a:cs typeface="Times New Roman" panose="02020603050405020304" pitchFamily="18" charset="0"/>
              </a:rPr>
              <a:t>can be </a:t>
            </a:r>
            <a:r>
              <a:rPr lang="en-US" sz="2400" dirty="0">
                <a:latin typeface="Times New Roman" panose="02020603050405020304" pitchFamily="18" charset="0"/>
                <a:cs typeface="Times New Roman" panose="02020603050405020304" pitchFamily="18" charset="0"/>
              </a:rPr>
              <a:t>measured directly with some standard unit of </a:t>
            </a:r>
            <a:r>
              <a:rPr lang="en-US" sz="2400" dirty="0" smtClean="0">
                <a:latin typeface="Times New Roman" panose="02020603050405020304" pitchFamily="18" charset="0"/>
                <a:cs typeface="Times New Roman" panose="02020603050405020304" pitchFamily="18" charset="0"/>
              </a:rPr>
              <a:t>measurement.</a:t>
            </a:r>
          </a:p>
          <a:p>
            <a:pPr algn="just">
              <a:lnSpc>
                <a:spcPct val="200000"/>
              </a:lnSpc>
            </a:pPr>
            <a:r>
              <a:rPr lang="en-US" sz="2400" dirty="0">
                <a:latin typeface="Times New Roman" panose="02020603050405020304" pitchFamily="18" charset="0"/>
                <a:cs typeface="Times New Roman" panose="02020603050405020304" pitchFamily="18" charset="0"/>
              </a:rPr>
              <a:t>measure</a:t>
            </a:r>
          </a:p>
          <a:p>
            <a:pPr algn="just">
              <a:lnSpc>
                <a:spcPct val="200000"/>
              </a:lnSpc>
            </a:pPr>
            <a:r>
              <a:rPr lang="en-US" sz="2400" dirty="0" smtClean="0">
                <a:latin typeface="Times New Roman" panose="02020603050405020304" pitchFamily="18" charset="0"/>
                <a:cs typeface="Times New Roman" panose="02020603050405020304" pitchFamily="18" charset="0"/>
              </a:rPr>
              <a:t>Motivation </a:t>
            </a:r>
            <a:r>
              <a:rPr lang="en-US" sz="2400" dirty="0">
                <a:latin typeface="Times New Roman" panose="02020603050405020304" pitchFamily="18" charset="0"/>
                <a:cs typeface="Times New Roman" panose="02020603050405020304" pitchFamily="18" charset="0"/>
              </a:rPr>
              <a:t>to succeed, ability to stand stress </a:t>
            </a:r>
            <a:r>
              <a:rPr lang="en-US" sz="2400" dirty="0" err="1" smtClean="0">
                <a:latin typeface="Times New Roman" panose="02020603050405020304" pitchFamily="18" charset="0"/>
                <a:cs typeface="Times New Roman" panose="02020603050405020304" pitchFamily="18" charset="0"/>
              </a:rPr>
              <a:t>etc</a:t>
            </a:r>
            <a:r>
              <a:rPr lang="en-US" sz="2400" dirty="0" smtClean="0">
                <a:latin typeface="Times New Roman" panose="02020603050405020304" pitchFamily="18" charset="0"/>
                <a:cs typeface="Times New Roman" panose="02020603050405020304" pitchFamily="18" charset="0"/>
              </a:rPr>
              <a:t> cannot be measured directly.</a:t>
            </a:r>
          </a:p>
          <a:p>
            <a:pPr algn="just">
              <a:lnSpc>
                <a:spcPct val="200000"/>
              </a:lnSpc>
            </a:pPr>
            <a:endParaRPr lang="en-AU"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4298674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DFEBD518-F4FC-426C-9A0F-0D3CDFEEB524}" type="slidenum">
              <a:rPr lang="en-US" altLang="en-US" smtClean="0">
                <a:solidFill>
                  <a:schemeClr val="bg1"/>
                </a:solidFill>
                <a:latin typeface="Times New Roman" panose="02020603050405020304" pitchFamily="18" charset="0"/>
              </a:rPr>
              <a:pPr/>
              <a:t>50</a:t>
            </a:fld>
            <a:endParaRPr lang="en-US" altLang="en-US" smtClean="0">
              <a:solidFill>
                <a:schemeClr val="bg1"/>
              </a:solidFill>
              <a:latin typeface="Times New Roman" panose="02020603050405020304" pitchFamily="18" charset="0"/>
            </a:endParaRPr>
          </a:p>
        </p:txBody>
      </p:sp>
      <p:pic>
        <p:nvPicPr>
          <p:cNvPr id="97283" name="Picture 10" descr="minifocus"/>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286376" y="1997076"/>
            <a:ext cx="4924425" cy="38766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7364"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dirty="0"/>
              <a:t>Number of Dimensions</a:t>
            </a:r>
          </a:p>
        </p:txBody>
      </p:sp>
      <p:sp>
        <p:nvSpPr>
          <p:cNvPr id="527368" name="AutoShape 8"/>
          <p:cNvSpPr>
            <a:spLocks noChangeArrowheads="1"/>
          </p:cNvSpPr>
          <p:nvPr/>
        </p:nvSpPr>
        <p:spPr bwMode="auto">
          <a:xfrm>
            <a:off x="2376489" y="2362200"/>
            <a:ext cx="3322637" cy="960438"/>
          </a:xfrm>
          <a:prstGeom prst="roundRect">
            <a:avLst>
              <a:gd name="adj" fmla="val 16667"/>
            </a:avLst>
          </a:prstGeom>
          <a:solidFill>
            <a:srgbClr val="FFDD99"/>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800" b="1"/>
              <a:t>Unidimensional</a:t>
            </a:r>
          </a:p>
        </p:txBody>
      </p:sp>
      <p:sp>
        <p:nvSpPr>
          <p:cNvPr id="527369" name="AutoShape 9"/>
          <p:cNvSpPr>
            <a:spLocks noChangeArrowheads="1"/>
          </p:cNvSpPr>
          <p:nvPr/>
        </p:nvSpPr>
        <p:spPr bwMode="auto">
          <a:xfrm>
            <a:off x="2376489" y="3703639"/>
            <a:ext cx="3322637" cy="960437"/>
          </a:xfrm>
          <a:prstGeom prst="roundRect">
            <a:avLst>
              <a:gd name="adj" fmla="val 16667"/>
            </a:avLst>
          </a:prstGeom>
          <a:solidFill>
            <a:srgbClr val="FED31E"/>
          </a:solidFill>
          <a:ln w="9525" algn="ctr">
            <a:solidFill>
              <a:schemeClr val="tx1"/>
            </a:solidFill>
            <a:round/>
            <a:headEnd/>
            <a:tailEnd/>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800" b="1"/>
              <a:t>Multi-dimensional</a:t>
            </a:r>
          </a:p>
        </p:txBody>
      </p:sp>
    </p:spTree>
    <p:extLst>
      <p:ext uri="{BB962C8B-B14F-4D97-AF65-F5344CB8AC3E}">
        <p14:creationId xmlns:p14="http://schemas.microsoft.com/office/powerpoint/2010/main" val="1173285560"/>
      </p:ext>
    </p:extLst>
  </p:cSld>
  <p:clrMapOvr>
    <a:masterClrMapping/>
  </p:clrMapOvr>
  <p:transition>
    <p:cov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27368"/>
                                        </p:tgtEl>
                                        <p:attrNameLst>
                                          <p:attrName>style.visibility</p:attrName>
                                        </p:attrNameLst>
                                      </p:cBhvr>
                                      <p:to>
                                        <p:strVal val="visible"/>
                                      </p:to>
                                    </p:set>
                                    <p:animEffect transition="in" filter="blinds(horizontal)">
                                      <p:cBhvr>
                                        <p:cTn id="7" dur="500"/>
                                        <p:tgtEl>
                                          <p:spTgt spid="52736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27369"/>
                                        </p:tgtEl>
                                        <p:attrNameLst>
                                          <p:attrName>style.visibility</p:attrName>
                                        </p:attrNameLst>
                                      </p:cBhvr>
                                      <p:to>
                                        <p:strVal val="visible"/>
                                      </p:to>
                                    </p:set>
                                    <p:animEffect transition="in" filter="blinds(horizontal)">
                                      <p:cBhvr>
                                        <p:cTn id="12" dur="500"/>
                                        <p:tgtEl>
                                          <p:spTgt spid="5273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7368" grpId="0" animBg="1"/>
      <p:bldP spid="527369"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99331"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92870AA-7714-4948-BFDC-C5C853BD7258}" type="slidenum">
              <a:rPr lang="en-US" altLang="en-US" smtClean="0">
                <a:solidFill>
                  <a:schemeClr val="bg1"/>
                </a:solidFill>
                <a:latin typeface="Times New Roman" panose="02020603050405020304" pitchFamily="18" charset="0"/>
              </a:rPr>
              <a:pPr/>
              <a:t>51</a:t>
            </a:fld>
            <a:endParaRPr lang="en-US" altLang="en-US" smtClean="0">
              <a:solidFill>
                <a:schemeClr val="bg1"/>
              </a:solidFill>
              <a:latin typeface="Times New Roman" panose="02020603050405020304" pitchFamily="18" charset="0"/>
            </a:endParaRPr>
          </a:p>
        </p:txBody>
      </p:sp>
      <p:sp>
        <p:nvSpPr>
          <p:cNvPr id="203778" name="Rectangle 2"/>
          <p:cNvSpPr>
            <a:spLocks noGrp="1" noChangeArrowheads="1"/>
          </p:cNvSpPr>
          <p:nvPr>
            <p:ph type="title"/>
          </p:nvPr>
        </p:nvSpPr>
        <p:spPr/>
        <p:txBody>
          <a:bodyPr/>
          <a:lstStyle/>
          <a:p>
            <a:pPr>
              <a:defRPr/>
            </a:pPr>
            <a:r>
              <a:rPr lang="en-US" altLang="en-US" sz="3600" dirty="0"/>
              <a:t>Number of Dimensions</a:t>
            </a:r>
          </a:p>
        </p:txBody>
      </p:sp>
      <p:sp>
        <p:nvSpPr>
          <p:cNvPr id="99333" name="Rectangle 3"/>
          <p:cNvSpPr>
            <a:spLocks noGrp="1" noChangeArrowheads="1"/>
          </p:cNvSpPr>
          <p:nvPr>
            <p:ph type="body" idx="1"/>
          </p:nvPr>
        </p:nvSpPr>
        <p:spPr bwMode="auto">
          <a:xfrm>
            <a:off x="314325" y="1785937"/>
            <a:ext cx="11530013" cy="480218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p>
            <a:pPr algn="just" eaLnBrk="1" hangingPunct="1">
              <a:lnSpc>
                <a:spcPct val="150000"/>
              </a:lnSpc>
            </a:pPr>
            <a:r>
              <a:rPr lang="en-US" altLang="en-US" sz="2400" dirty="0">
                <a:latin typeface="Times New Roman" pitchFamily="18" charset="0"/>
                <a:cs typeface="Times New Roman" pitchFamily="18" charset="0"/>
              </a:rPr>
              <a:t>With a </a:t>
            </a:r>
            <a:r>
              <a:rPr lang="en-US" altLang="en-US" sz="2400" u="sng" dirty="0" err="1">
                <a:latin typeface="Times New Roman" pitchFamily="18" charset="0"/>
                <a:cs typeface="Times New Roman" pitchFamily="18" charset="0"/>
              </a:rPr>
              <a:t>unidimensional</a:t>
            </a:r>
            <a:r>
              <a:rPr lang="en-US" altLang="en-US" sz="2400" dirty="0">
                <a:latin typeface="Times New Roman" pitchFamily="18" charset="0"/>
                <a:cs typeface="Times New Roman" pitchFamily="18" charset="0"/>
              </a:rPr>
              <a:t> scale, one seeks to measure only one attribute of the participant or object. One measure of an actor’s star power is his or her ability to “carry” a movie. It is a single dimension. </a:t>
            </a:r>
          </a:p>
          <a:p>
            <a:pPr algn="just" eaLnBrk="1" hangingPunct="1">
              <a:lnSpc>
                <a:spcPct val="150000"/>
              </a:lnSpc>
            </a:pPr>
            <a:r>
              <a:rPr lang="en-US" altLang="en-US" sz="2400" dirty="0">
                <a:latin typeface="Times New Roman" pitchFamily="18" charset="0"/>
                <a:cs typeface="Times New Roman" pitchFamily="18" charset="0"/>
              </a:rPr>
              <a:t>A </a:t>
            </a:r>
            <a:r>
              <a:rPr lang="en-US" altLang="en-US" sz="2400" u="sng" dirty="0">
                <a:latin typeface="Times New Roman" pitchFamily="18" charset="0"/>
                <a:cs typeface="Times New Roman" pitchFamily="18" charset="0"/>
              </a:rPr>
              <a:t>multidimensional</a:t>
            </a:r>
            <a:r>
              <a:rPr lang="en-US" altLang="en-US" sz="2400" dirty="0">
                <a:latin typeface="Times New Roman" pitchFamily="18" charset="0"/>
                <a:cs typeface="Times New Roman" pitchFamily="18" charset="0"/>
              </a:rPr>
              <a:t> scale recognizes that an object might be better described with several dimensions. The actor’s star power variable might be better expressed by three distinct dimensions  - ticket sales for the last three movies, speed of attracting financial resources, and column-inch/amount of TV coverage of the last three movies.</a:t>
            </a:r>
          </a:p>
        </p:txBody>
      </p:sp>
    </p:spTree>
    <p:extLst>
      <p:ext uri="{BB962C8B-B14F-4D97-AF65-F5344CB8AC3E}">
        <p14:creationId xmlns:p14="http://schemas.microsoft.com/office/powerpoint/2010/main" val="1879145123"/>
      </p:ext>
    </p:extLst>
  </p:cSld>
  <p:clrMapOvr>
    <a:masterClrMapping/>
  </p:clrMapOvr>
  <p:transition spd="slow"/>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00A80B2D-0FF6-4F69-B33C-74F714C1B403}" type="slidenum">
              <a:rPr lang="en-US" altLang="en-US" smtClean="0">
                <a:solidFill>
                  <a:schemeClr val="bg1"/>
                </a:solidFill>
                <a:latin typeface="Times New Roman" panose="02020603050405020304" pitchFamily="18" charset="0"/>
              </a:rPr>
              <a:pPr/>
              <a:t>52</a:t>
            </a:fld>
            <a:endParaRPr lang="en-US" altLang="en-US" smtClean="0">
              <a:solidFill>
                <a:schemeClr val="bg1"/>
              </a:solidFill>
              <a:latin typeface="Times New Roman" panose="02020603050405020304" pitchFamily="18" charset="0"/>
            </a:endParaRPr>
          </a:p>
        </p:txBody>
      </p:sp>
      <p:sp>
        <p:nvSpPr>
          <p:cNvPr id="530434"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Balanced or Unbalanced</a:t>
            </a:r>
          </a:p>
        </p:txBody>
      </p:sp>
      <p:sp>
        <p:nvSpPr>
          <p:cNvPr id="100356" name="Rectangle 14"/>
          <p:cNvSpPr>
            <a:spLocks noGrp="1" noChangeArrowheads="1"/>
          </p:cNvSpPr>
          <p:nvPr>
            <p:ph type="body" sz="half" idx="1"/>
          </p:nvPr>
        </p:nvSpPr>
        <p:spPr bwMode="auto">
          <a:xfrm>
            <a:off x="2508250" y="2501901"/>
            <a:ext cx="3511550" cy="2627313"/>
          </a:xfrm>
          <a:solidFill>
            <a:srgbClr val="FDD88F"/>
          </a:solidFill>
          <a:ln>
            <a:solidFill>
              <a:srgbClr val="000000"/>
            </a:solidFill>
            <a:miter lim="800000"/>
            <a:headEnd/>
            <a:tailEnd/>
          </a:ln>
        </p:spPr>
        <p:txBody>
          <a:bodyPr vert="horz" wrap="square" lIns="91440" tIns="45720" rIns="91440" bIns="45720" numCol="1" rtlCol="0" anchor="t" anchorCtr="0" compatLnSpc="1">
            <a:prstTxWarp prst="textNoShape">
              <a:avLst/>
            </a:prstTxWarp>
            <a:normAutofit/>
          </a:bodyPr>
          <a:lstStyle/>
          <a:p>
            <a:pPr marL="0" indent="0">
              <a:buNone/>
            </a:pPr>
            <a:r>
              <a:rPr lang="en-US" altLang="en-US" sz="2600">
                <a:latin typeface="Times New Roman" pitchFamily="18" charset="0"/>
                <a:cs typeface="Times New Roman" pitchFamily="18" charset="0"/>
              </a:rPr>
              <a:t>Very bad</a:t>
            </a:r>
          </a:p>
          <a:p>
            <a:pPr marL="0" indent="0">
              <a:buNone/>
            </a:pPr>
            <a:r>
              <a:rPr lang="en-US" altLang="en-US" sz="2600">
                <a:latin typeface="Times New Roman" pitchFamily="18" charset="0"/>
                <a:cs typeface="Times New Roman" pitchFamily="18" charset="0"/>
              </a:rPr>
              <a:t>Bad</a:t>
            </a:r>
          </a:p>
          <a:p>
            <a:pPr marL="0" indent="0">
              <a:buNone/>
            </a:pPr>
            <a:r>
              <a:rPr lang="en-US" altLang="en-US" sz="2600">
                <a:latin typeface="Times New Roman" pitchFamily="18" charset="0"/>
                <a:cs typeface="Times New Roman" pitchFamily="18" charset="0"/>
              </a:rPr>
              <a:t>Neither good nor bad</a:t>
            </a:r>
          </a:p>
          <a:p>
            <a:pPr marL="0" indent="0">
              <a:buNone/>
            </a:pPr>
            <a:r>
              <a:rPr lang="en-US" altLang="en-US" sz="2600">
                <a:latin typeface="Times New Roman" pitchFamily="18" charset="0"/>
                <a:cs typeface="Times New Roman" pitchFamily="18" charset="0"/>
              </a:rPr>
              <a:t>Good</a:t>
            </a:r>
          </a:p>
          <a:p>
            <a:pPr marL="0" indent="0">
              <a:buNone/>
            </a:pPr>
            <a:r>
              <a:rPr lang="en-US" altLang="en-US" sz="2600">
                <a:latin typeface="Times New Roman" pitchFamily="18" charset="0"/>
                <a:cs typeface="Times New Roman" pitchFamily="18" charset="0"/>
              </a:rPr>
              <a:t>Very good</a:t>
            </a:r>
          </a:p>
        </p:txBody>
      </p:sp>
      <p:sp>
        <p:nvSpPr>
          <p:cNvPr id="100357" name="Rectangle 15"/>
          <p:cNvSpPr>
            <a:spLocks noGrp="1" noChangeArrowheads="1"/>
          </p:cNvSpPr>
          <p:nvPr>
            <p:ph type="body" sz="half" idx="2"/>
          </p:nvPr>
        </p:nvSpPr>
        <p:spPr bwMode="auto">
          <a:xfrm>
            <a:off x="6173788" y="2501901"/>
            <a:ext cx="3370262" cy="2627313"/>
          </a:xfrm>
          <a:solidFill>
            <a:srgbClr val="FDD88F"/>
          </a:solidFill>
          <a:ln>
            <a:solidFill>
              <a:srgbClr val="000000"/>
            </a:solidFill>
            <a:miter lim="800000"/>
            <a:headEnd/>
            <a:tailEnd/>
          </a:ln>
        </p:spPr>
        <p:txBody>
          <a:bodyPr vert="horz" wrap="square" lIns="91440" tIns="45720" rIns="91440" bIns="45720" numCol="1" rtlCol="0" anchor="t" anchorCtr="0" compatLnSpc="1">
            <a:prstTxWarp prst="textNoShape">
              <a:avLst/>
            </a:prstTxWarp>
            <a:normAutofit/>
          </a:bodyPr>
          <a:lstStyle/>
          <a:p>
            <a:pPr marL="0" indent="0">
              <a:buNone/>
            </a:pPr>
            <a:r>
              <a:rPr lang="en-US" altLang="en-US" sz="2600" dirty="0">
                <a:latin typeface="Times New Roman" pitchFamily="18" charset="0"/>
                <a:cs typeface="Times New Roman" pitchFamily="18" charset="0"/>
              </a:rPr>
              <a:t>Poor</a:t>
            </a:r>
          </a:p>
          <a:p>
            <a:pPr marL="0" indent="0">
              <a:buNone/>
            </a:pPr>
            <a:r>
              <a:rPr lang="en-US" altLang="en-US" sz="2600" dirty="0">
                <a:latin typeface="Times New Roman" pitchFamily="18" charset="0"/>
                <a:cs typeface="Times New Roman" pitchFamily="18" charset="0"/>
              </a:rPr>
              <a:t>Fair</a:t>
            </a:r>
          </a:p>
          <a:p>
            <a:pPr marL="0" indent="0">
              <a:buNone/>
            </a:pPr>
            <a:r>
              <a:rPr lang="en-US" altLang="en-US" sz="2600" dirty="0">
                <a:latin typeface="Times New Roman" pitchFamily="18" charset="0"/>
                <a:cs typeface="Times New Roman" pitchFamily="18" charset="0"/>
              </a:rPr>
              <a:t>Good</a:t>
            </a:r>
          </a:p>
          <a:p>
            <a:pPr marL="0" indent="0">
              <a:buNone/>
            </a:pPr>
            <a:r>
              <a:rPr lang="en-US" altLang="en-US" sz="2600" dirty="0">
                <a:latin typeface="Times New Roman" pitchFamily="18" charset="0"/>
                <a:cs typeface="Times New Roman" pitchFamily="18" charset="0"/>
              </a:rPr>
              <a:t>Very good</a:t>
            </a:r>
          </a:p>
          <a:p>
            <a:pPr marL="0" indent="0">
              <a:buNone/>
            </a:pPr>
            <a:r>
              <a:rPr lang="en-US" altLang="en-US" sz="2600" dirty="0">
                <a:latin typeface="Times New Roman" pitchFamily="18" charset="0"/>
                <a:cs typeface="Times New Roman" pitchFamily="18" charset="0"/>
              </a:rPr>
              <a:t>Excellent</a:t>
            </a:r>
          </a:p>
        </p:txBody>
      </p:sp>
      <p:sp>
        <p:nvSpPr>
          <p:cNvPr id="100358" name="Text Box 6"/>
          <p:cNvSpPr txBox="1">
            <a:spLocks noChangeArrowheads="1"/>
          </p:cNvSpPr>
          <p:nvPr/>
        </p:nvSpPr>
        <p:spPr bwMode="auto">
          <a:xfrm>
            <a:off x="2057400" y="1898651"/>
            <a:ext cx="8153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800" b="1">
                <a:solidFill>
                  <a:schemeClr val="bg1"/>
                </a:solidFill>
              </a:rPr>
              <a:t>How good an actress is Angelina Jolie?</a:t>
            </a:r>
          </a:p>
        </p:txBody>
      </p:sp>
      <p:sp>
        <p:nvSpPr>
          <p:cNvPr id="100359" name="Line 8"/>
          <p:cNvSpPr>
            <a:spLocks noChangeShapeType="1"/>
          </p:cNvSpPr>
          <p:nvPr/>
        </p:nvSpPr>
        <p:spPr bwMode="auto">
          <a:xfrm>
            <a:off x="1855788" y="2501900"/>
            <a:ext cx="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latin typeface="Times New Roman" pitchFamily="18" charset="0"/>
              <a:cs typeface="Times New Roman" pitchFamily="18" charset="0"/>
            </a:endParaRPr>
          </a:p>
        </p:txBody>
      </p:sp>
      <p:sp>
        <p:nvSpPr>
          <p:cNvPr id="100360" name="Rectangle 1"/>
          <p:cNvSpPr>
            <a:spLocks noChangeArrowheads="1"/>
          </p:cNvSpPr>
          <p:nvPr/>
        </p:nvSpPr>
        <p:spPr bwMode="auto">
          <a:xfrm>
            <a:off x="100013" y="1003300"/>
            <a:ext cx="118872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285750" indent="-28575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buFont typeface="Wingdings" panose="05000000000000000000" pitchFamily="2" charset="2"/>
              <a:buChar char="ü"/>
            </a:pPr>
            <a:r>
              <a:rPr lang="en-US" altLang="en-US" sz="2400" dirty="0">
                <a:latin typeface="Times New Roman" pitchFamily="18" charset="0"/>
                <a:cs typeface="Times New Roman" pitchFamily="18" charset="0"/>
              </a:rPr>
              <a:t>A balanced rating scale has an </a:t>
            </a:r>
            <a:r>
              <a:rPr lang="en-US" altLang="en-US" sz="2400" u="sng" dirty="0">
                <a:latin typeface="Times New Roman" pitchFamily="18" charset="0"/>
                <a:cs typeface="Times New Roman" pitchFamily="18" charset="0"/>
              </a:rPr>
              <a:t>equal number</a:t>
            </a:r>
            <a:r>
              <a:rPr lang="en-US" altLang="en-US" sz="2400" dirty="0">
                <a:latin typeface="Times New Roman" pitchFamily="18" charset="0"/>
                <a:cs typeface="Times New Roman" pitchFamily="18" charset="0"/>
              </a:rPr>
              <a:t> of categories above and below the midpoint</a:t>
            </a:r>
            <a:r>
              <a:rPr lang="en-US" altLang="en-US" sz="2400" dirty="0" smtClean="0">
                <a:latin typeface="Times New Roman" pitchFamily="18" charset="0"/>
                <a:cs typeface="Times New Roman" pitchFamily="18" charset="0"/>
              </a:rPr>
              <a:t>.</a:t>
            </a:r>
          </a:p>
          <a:p>
            <a:pPr marL="0" indent="0" algn="just" eaLnBrk="1" hangingPunct="1"/>
            <a:r>
              <a:rPr lang="en-US" altLang="en-US" sz="2400" dirty="0" smtClean="0">
                <a:latin typeface="Times New Roman" pitchFamily="18" charset="0"/>
                <a:cs typeface="Times New Roman" pitchFamily="18" charset="0"/>
              </a:rPr>
              <a:t> </a:t>
            </a:r>
            <a:endParaRPr lang="en-US" altLang="en-US" sz="2400" dirty="0">
              <a:latin typeface="Times New Roman" pitchFamily="18" charset="0"/>
              <a:cs typeface="Times New Roman" pitchFamily="18" charset="0"/>
            </a:endParaRPr>
          </a:p>
          <a:p>
            <a:pPr lvl="2" algn="just" eaLnBrk="1" hangingPunct="1">
              <a:buFont typeface="Wingdings" panose="05000000000000000000" pitchFamily="2" charset="2"/>
              <a:buChar char="ü"/>
            </a:pPr>
            <a:r>
              <a:rPr lang="en-US" altLang="en-US" sz="2400" dirty="0">
                <a:latin typeface="Times New Roman" pitchFamily="18" charset="0"/>
                <a:cs typeface="Times New Roman" pitchFamily="18" charset="0"/>
              </a:rPr>
              <a:t>Scales can be balanced with or without a midpoint option. </a:t>
            </a:r>
          </a:p>
        </p:txBody>
      </p:sp>
      <p:sp>
        <p:nvSpPr>
          <p:cNvPr id="100361" name="Rectangle 8"/>
          <p:cNvSpPr>
            <a:spLocks noChangeArrowheads="1"/>
          </p:cNvSpPr>
          <p:nvPr/>
        </p:nvSpPr>
        <p:spPr bwMode="auto">
          <a:xfrm>
            <a:off x="342900" y="5308601"/>
            <a:ext cx="113157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Font typeface="Wingdings" panose="05000000000000000000" pitchFamily="2" charset="2"/>
              <a:buChar char="ü"/>
            </a:pPr>
            <a:r>
              <a:rPr lang="en-US" altLang="en-US" sz="2400" dirty="0">
                <a:latin typeface="Times New Roman" pitchFamily="18" charset="0"/>
                <a:cs typeface="Times New Roman" pitchFamily="18" charset="0"/>
              </a:rPr>
              <a:t>An unbalanced rating scale has an </a:t>
            </a:r>
            <a:r>
              <a:rPr lang="en-US" altLang="en-US" sz="2400" u="sng" dirty="0">
                <a:latin typeface="Times New Roman" pitchFamily="18" charset="0"/>
                <a:cs typeface="Times New Roman" pitchFamily="18" charset="0"/>
              </a:rPr>
              <a:t>unequal number</a:t>
            </a:r>
            <a:r>
              <a:rPr lang="en-US" altLang="en-US" sz="2400" dirty="0">
                <a:latin typeface="Times New Roman" pitchFamily="18" charset="0"/>
                <a:cs typeface="Times New Roman" pitchFamily="18" charset="0"/>
              </a:rPr>
              <a:t> of favorable and unfavorable response choices. </a:t>
            </a:r>
          </a:p>
        </p:txBody>
      </p:sp>
    </p:spTree>
    <p:extLst>
      <p:ext uri="{BB962C8B-B14F-4D97-AF65-F5344CB8AC3E}">
        <p14:creationId xmlns:p14="http://schemas.microsoft.com/office/powerpoint/2010/main" val="3106447088"/>
      </p:ext>
    </p:extLst>
  </p:cSld>
  <p:clrMapOvr>
    <a:masterClrMapping/>
  </p:clrMapOvr>
  <p:transition>
    <p:cove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a:r>
              <a:rPr lang="en-US" altLang="en-US" smtClean="0">
                <a:solidFill>
                  <a:schemeClr val="bg1"/>
                </a:solidFill>
                <a:latin typeface="Times New Roman" panose="02020603050405020304" pitchFamily="18" charset="0"/>
                <a:cs typeface="Times New Roman" pitchFamily="18" charset="0"/>
              </a:rPr>
              <a:t>12-</a:t>
            </a:r>
            <a:fld id="{57CA71F6-9E32-4E14-8D30-5426899A87C6}" type="slidenum">
              <a:rPr lang="en-US" altLang="en-US" smtClean="0">
                <a:solidFill>
                  <a:schemeClr val="bg1"/>
                </a:solidFill>
                <a:latin typeface="Times New Roman" panose="02020603050405020304" pitchFamily="18" charset="0"/>
                <a:cs typeface="Times New Roman" pitchFamily="18" charset="0"/>
              </a:rPr>
              <a:pPr algn="just"/>
              <a:t>53</a:t>
            </a:fld>
            <a:endParaRPr lang="en-US" altLang="en-US" smtClean="0">
              <a:solidFill>
                <a:schemeClr val="bg1"/>
              </a:solidFill>
              <a:latin typeface="Times New Roman" panose="02020603050405020304" pitchFamily="18" charset="0"/>
              <a:cs typeface="Times New Roman" pitchFamily="18" charset="0"/>
            </a:endParaRPr>
          </a:p>
        </p:txBody>
      </p:sp>
      <p:sp>
        <p:nvSpPr>
          <p:cNvPr id="533506" name="Rectangle 2"/>
          <p:cNvSpPr>
            <a:spLocks noGrp="1" noChangeArrowheads="1"/>
          </p:cNvSpPr>
          <p:nvPr>
            <p:ph type="title"/>
          </p:nvPr>
        </p:nvSpPr>
        <p:spPr bwMode="auto">
          <a:xfrm>
            <a:off x="1828800" y="274638"/>
            <a:ext cx="8229600" cy="1143000"/>
          </a:xfrm>
          <a:ln>
            <a:miter lim="800000"/>
            <a:headEnd/>
            <a:tailEnd/>
          </a:ln>
        </p:spPr>
        <p:txBody>
          <a:bodyPr wrap="square" numCol="1" anchor="t" anchorCtr="0" compatLnSpc="1">
            <a:prstTxWarp prst="textNoShape">
              <a:avLst/>
            </a:prstTxWarp>
          </a:bodyPr>
          <a:lstStyle/>
          <a:p>
            <a:pPr algn="l" eaLnBrk="1" hangingPunct="1">
              <a:defRPr/>
            </a:pPr>
            <a:r>
              <a:rPr lang="en-US" altLang="en-US" sz="3600"/>
              <a:t>Forced or Unforced Choices</a:t>
            </a:r>
          </a:p>
        </p:txBody>
      </p:sp>
      <p:sp>
        <p:nvSpPr>
          <p:cNvPr id="102404" name="Rectangle 3"/>
          <p:cNvSpPr>
            <a:spLocks noGrp="1" noChangeArrowheads="1"/>
          </p:cNvSpPr>
          <p:nvPr>
            <p:ph type="body" sz="half" idx="1"/>
          </p:nvPr>
        </p:nvSpPr>
        <p:spPr bwMode="auto">
          <a:xfrm>
            <a:off x="2344739" y="2501901"/>
            <a:ext cx="3533775" cy="3624263"/>
          </a:xfrm>
          <a:solidFill>
            <a:srgbClr val="FDD88F"/>
          </a:solidFill>
          <a:ln>
            <a:solidFill>
              <a:srgbClr val="000000"/>
            </a:solidFill>
            <a:miter lim="800000"/>
            <a:headEnd/>
            <a:tailEnd/>
          </a:ln>
        </p:spPr>
        <p:txBody>
          <a:bodyPr vert="horz" wrap="square" lIns="91440" tIns="45720" rIns="91440" bIns="45720" numCol="1" rtlCol="0" anchor="t" anchorCtr="0" compatLnSpc="1">
            <a:prstTxWarp prst="textNoShape">
              <a:avLst/>
            </a:prstTxWarp>
            <a:normAutofit/>
          </a:bodyPr>
          <a:lstStyle/>
          <a:p>
            <a:pPr marL="0" indent="0" algn="just">
              <a:buNone/>
            </a:pPr>
            <a:r>
              <a:rPr lang="en-US" altLang="en-US" sz="2600">
                <a:latin typeface="Times New Roman" pitchFamily="18" charset="0"/>
                <a:cs typeface="Times New Roman" pitchFamily="18" charset="0"/>
              </a:rPr>
              <a:t>Very bad</a:t>
            </a:r>
          </a:p>
          <a:p>
            <a:pPr marL="0" indent="0" algn="just">
              <a:buNone/>
            </a:pPr>
            <a:r>
              <a:rPr lang="en-US" altLang="en-US" sz="2600">
                <a:latin typeface="Times New Roman" pitchFamily="18" charset="0"/>
                <a:cs typeface="Times New Roman" pitchFamily="18" charset="0"/>
              </a:rPr>
              <a:t>Bad</a:t>
            </a:r>
          </a:p>
          <a:p>
            <a:pPr marL="0" indent="0" algn="just">
              <a:buNone/>
            </a:pPr>
            <a:r>
              <a:rPr lang="en-US" altLang="en-US" sz="2600">
                <a:latin typeface="Times New Roman" pitchFamily="18" charset="0"/>
                <a:cs typeface="Times New Roman" pitchFamily="18" charset="0"/>
              </a:rPr>
              <a:t>Neither good nor bad</a:t>
            </a:r>
          </a:p>
          <a:p>
            <a:pPr marL="0" indent="0" algn="just">
              <a:buNone/>
            </a:pPr>
            <a:r>
              <a:rPr lang="en-US" altLang="en-US" sz="2600">
                <a:latin typeface="Times New Roman" pitchFamily="18" charset="0"/>
                <a:cs typeface="Times New Roman" pitchFamily="18" charset="0"/>
              </a:rPr>
              <a:t>Good</a:t>
            </a:r>
          </a:p>
          <a:p>
            <a:pPr marL="0" indent="0" algn="just">
              <a:buNone/>
            </a:pPr>
            <a:r>
              <a:rPr lang="en-US" altLang="en-US" sz="2600">
                <a:latin typeface="Times New Roman" pitchFamily="18" charset="0"/>
                <a:cs typeface="Times New Roman" pitchFamily="18" charset="0"/>
              </a:rPr>
              <a:t>Very good</a:t>
            </a:r>
          </a:p>
        </p:txBody>
      </p:sp>
      <p:sp>
        <p:nvSpPr>
          <p:cNvPr id="102405" name="Rectangle 4"/>
          <p:cNvSpPr>
            <a:spLocks noGrp="1" noChangeArrowheads="1"/>
          </p:cNvSpPr>
          <p:nvPr>
            <p:ph type="body" sz="half" idx="2"/>
          </p:nvPr>
        </p:nvSpPr>
        <p:spPr bwMode="auto">
          <a:xfrm>
            <a:off x="6192838" y="2501901"/>
            <a:ext cx="3687762" cy="3624263"/>
          </a:xfrm>
          <a:solidFill>
            <a:srgbClr val="FDD88F"/>
          </a:solidFill>
          <a:ln>
            <a:solidFill>
              <a:srgbClr val="000000"/>
            </a:solidFill>
            <a:miter lim="800000"/>
            <a:headEnd/>
            <a:tailEnd/>
          </a:ln>
        </p:spPr>
        <p:txBody>
          <a:bodyPr vert="horz" wrap="square" lIns="91440" tIns="45720" rIns="91440" bIns="45720" numCol="1" rtlCol="0" anchor="t" anchorCtr="0" compatLnSpc="1">
            <a:prstTxWarp prst="textNoShape">
              <a:avLst/>
            </a:prstTxWarp>
            <a:normAutofit/>
          </a:bodyPr>
          <a:lstStyle/>
          <a:p>
            <a:pPr marL="0" indent="0" algn="just">
              <a:buNone/>
            </a:pPr>
            <a:r>
              <a:rPr lang="en-US" altLang="en-US" sz="2600">
                <a:latin typeface="Times New Roman" pitchFamily="18" charset="0"/>
                <a:cs typeface="Times New Roman" pitchFamily="18" charset="0"/>
              </a:rPr>
              <a:t>Very bad</a:t>
            </a:r>
          </a:p>
          <a:p>
            <a:pPr marL="0" indent="0" algn="just">
              <a:buNone/>
            </a:pPr>
            <a:r>
              <a:rPr lang="en-US" altLang="en-US" sz="2600">
                <a:latin typeface="Times New Roman" pitchFamily="18" charset="0"/>
                <a:cs typeface="Times New Roman" pitchFamily="18" charset="0"/>
              </a:rPr>
              <a:t>Bad</a:t>
            </a:r>
          </a:p>
          <a:p>
            <a:pPr marL="0" indent="0" algn="just">
              <a:buNone/>
            </a:pPr>
            <a:r>
              <a:rPr lang="en-US" altLang="en-US" sz="2600">
                <a:latin typeface="Times New Roman" pitchFamily="18" charset="0"/>
                <a:cs typeface="Times New Roman" pitchFamily="18" charset="0"/>
              </a:rPr>
              <a:t>Neither good nor bad</a:t>
            </a:r>
          </a:p>
          <a:p>
            <a:pPr marL="0" indent="0" algn="just">
              <a:buNone/>
            </a:pPr>
            <a:r>
              <a:rPr lang="en-US" altLang="en-US" sz="2600">
                <a:latin typeface="Times New Roman" pitchFamily="18" charset="0"/>
                <a:cs typeface="Times New Roman" pitchFamily="18" charset="0"/>
              </a:rPr>
              <a:t>Good</a:t>
            </a:r>
          </a:p>
          <a:p>
            <a:pPr marL="0" indent="0" algn="just">
              <a:buNone/>
            </a:pPr>
            <a:r>
              <a:rPr lang="en-US" altLang="en-US" sz="2600">
                <a:latin typeface="Times New Roman" pitchFamily="18" charset="0"/>
                <a:cs typeface="Times New Roman" pitchFamily="18" charset="0"/>
              </a:rPr>
              <a:t>Very good</a:t>
            </a:r>
          </a:p>
          <a:p>
            <a:pPr marL="0" indent="0" algn="just">
              <a:buNone/>
            </a:pPr>
            <a:r>
              <a:rPr lang="en-US" altLang="en-US" sz="2600">
                <a:latin typeface="Times New Roman" pitchFamily="18" charset="0"/>
                <a:cs typeface="Times New Roman" pitchFamily="18" charset="0"/>
              </a:rPr>
              <a:t>No opinion</a:t>
            </a:r>
          </a:p>
          <a:p>
            <a:pPr marL="0" indent="0" algn="just">
              <a:buNone/>
            </a:pPr>
            <a:r>
              <a:rPr lang="en-US" altLang="en-US" sz="2600">
                <a:latin typeface="Times New Roman" pitchFamily="18" charset="0"/>
                <a:cs typeface="Times New Roman" pitchFamily="18" charset="0"/>
              </a:rPr>
              <a:t>Don’t know</a:t>
            </a:r>
          </a:p>
        </p:txBody>
      </p:sp>
      <p:sp>
        <p:nvSpPr>
          <p:cNvPr id="102406" name="Text Box 5"/>
          <p:cNvSpPr txBox="1">
            <a:spLocks noChangeArrowheads="1"/>
          </p:cNvSpPr>
          <p:nvPr/>
        </p:nvSpPr>
        <p:spPr bwMode="auto">
          <a:xfrm>
            <a:off x="114300" y="1085850"/>
            <a:ext cx="1178718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buFont typeface="Wingdings" panose="05000000000000000000" pitchFamily="2" charset="2"/>
              <a:buChar char="ü"/>
            </a:pPr>
            <a:r>
              <a:rPr lang="en-US" altLang="en-US" sz="2400" dirty="0">
                <a:latin typeface="Times New Roman" pitchFamily="18" charset="0"/>
                <a:cs typeface="Times New Roman" pitchFamily="18" charset="0"/>
              </a:rPr>
              <a:t>An </a:t>
            </a:r>
            <a:r>
              <a:rPr lang="en-US" altLang="en-US" sz="2400" u="sng" dirty="0">
                <a:latin typeface="Times New Roman" pitchFamily="18" charset="0"/>
                <a:cs typeface="Times New Roman" pitchFamily="18" charset="0"/>
              </a:rPr>
              <a:t>unforced-choice rating scale</a:t>
            </a:r>
            <a:r>
              <a:rPr lang="en-US" altLang="en-US" sz="2400" dirty="0">
                <a:latin typeface="Times New Roman" pitchFamily="18" charset="0"/>
                <a:cs typeface="Times New Roman" pitchFamily="18" charset="0"/>
              </a:rPr>
              <a:t> provides participants with an opportunity to express no opinion when they are unable to make a choice among the alternatives offered.</a:t>
            </a:r>
            <a:r>
              <a:rPr lang="en-US" altLang="en-US" sz="2400" b="1" dirty="0">
                <a:latin typeface="Times New Roman" pitchFamily="18" charset="0"/>
                <a:cs typeface="Times New Roman" pitchFamily="18" charset="0"/>
              </a:rPr>
              <a:t> </a:t>
            </a:r>
          </a:p>
        </p:txBody>
      </p:sp>
      <p:sp>
        <p:nvSpPr>
          <p:cNvPr id="102407" name="Line 6"/>
          <p:cNvSpPr>
            <a:spLocks noChangeShapeType="1"/>
          </p:cNvSpPr>
          <p:nvPr/>
        </p:nvSpPr>
        <p:spPr bwMode="auto">
          <a:xfrm>
            <a:off x="1855788" y="2501900"/>
            <a:ext cx="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just"/>
            <a:endParaRPr lang="en-US">
              <a:latin typeface="Times New Roman" pitchFamily="18" charset="0"/>
              <a:cs typeface="Times New Roman" pitchFamily="18" charset="0"/>
            </a:endParaRPr>
          </a:p>
        </p:txBody>
      </p:sp>
      <p:sp>
        <p:nvSpPr>
          <p:cNvPr id="102408" name="Text Box 5"/>
          <p:cNvSpPr txBox="1">
            <a:spLocks noChangeArrowheads="1"/>
          </p:cNvSpPr>
          <p:nvPr/>
        </p:nvSpPr>
        <p:spPr bwMode="auto">
          <a:xfrm>
            <a:off x="228600" y="6126163"/>
            <a:ext cx="1167288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buFont typeface="Wingdings" panose="05000000000000000000" pitchFamily="2" charset="2"/>
              <a:buChar char="ü"/>
            </a:pPr>
            <a:r>
              <a:rPr lang="en-US" altLang="en-US" sz="2400" dirty="0">
                <a:latin typeface="Times New Roman" pitchFamily="18" charset="0"/>
                <a:cs typeface="Times New Roman" pitchFamily="18" charset="0"/>
              </a:rPr>
              <a:t>A </a:t>
            </a:r>
            <a:r>
              <a:rPr lang="en-US" altLang="en-US" sz="2400" u="sng" dirty="0">
                <a:latin typeface="Times New Roman" pitchFamily="18" charset="0"/>
                <a:cs typeface="Times New Roman" pitchFamily="18" charset="0"/>
              </a:rPr>
              <a:t>forced-choice scale</a:t>
            </a:r>
            <a:r>
              <a:rPr lang="en-US" altLang="en-US" sz="2400" dirty="0">
                <a:latin typeface="Times New Roman" pitchFamily="18" charset="0"/>
                <a:cs typeface="Times New Roman" pitchFamily="18" charset="0"/>
              </a:rPr>
              <a:t> requires that participants select one of the offered alternatives</a:t>
            </a:r>
          </a:p>
        </p:txBody>
      </p:sp>
    </p:spTree>
    <p:extLst>
      <p:ext uri="{BB962C8B-B14F-4D97-AF65-F5344CB8AC3E}">
        <p14:creationId xmlns:p14="http://schemas.microsoft.com/office/powerpoint/2010/main" val="602069100"/>
      </p:ext>
    </p:extLst>
  </p:cSld>
  <p:clrMapOvr>
    <a:masterClrMapping/>
  </p:clrMapOvr>
  <p:transition>
    <p:cove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112643"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26E2F00-6981-46B9-A59D-678D5E38EB9C}" type="slidenum">
              <a:rPr lang="en-US" altLang="en-US" smtClean="0">
                <a:solidFill>
                  <a:schemeClr val="bg1"/>
                </a:solidFill>
                <a:latin typeface="Times New Roman" panose="02020603050405020304" pitchFamily="18" charset="0"/>
              </a:rPr>
              <a:pPr/>
              <a:t>54</a:t>
            </a:fld>
            <a:endParaRPr lang="en-US" altLang="en-US" smtClean="0">
              <a:solidFill>
                <a:schemeClr val="bg1"/>
              </a:solidFill>
              <a:latin typeface="Times New Roman" panose="02020603050405020304" pitchFamily="18" charset="0"/>
            </a:endParaRPr>
          </a:p>
        </p:txBody>
      </p:sp>
      <p:sp>
        <p:nvSpPr>
          <p:cNvPr id="204802" name="Rectangle 2"/>
          <p:cNvSpPr>
            <a:spLocks noGrp="1" noChangeArrowheads="1"/>
          </p:cNvSpPr>
          <p:nvPr>
            <p:ph type="title"/>
          </p:nvPr>
        </p:nvSpPr>
        <p:spPr>
          <a:xfrm>
            <a:off x="1981200" y="609600"/>
            <a:ext cx="8229600" cy="1143000"/>
          </a:xfrm>
        </p:spPr>
        <p:txBody>
          <a:bodyPr>
            <a:normAutofit/>
          </a:bodyPr>
          <a:lstStyle/>
          <a:p>
            <a:pPr>
              <a:defRPr/>
            </a:pPr>
            <a:r>
              <a:rPr lang="en-US" altLang="en-US" sz="4000"/>
              <a:t>Rating Techniques to Measure Attitude</a:t>
            </a:r>
          </a:p>
        </p:txBody>
      </p:sp>
      <p:sp>
        <p:nvSpPr>
          <p:cNvPr id="112645" name="Rectangle 3"/>
          <p:cNvSpPr>
            <a:spLocks noGrp="1" noChangeArrowheads="1"/>
          </p:cNvSpPr>
          <p:nvPr>
            <p:ph type="body" idx="1"/>
          </p:nvPr>
        </p:nvSpPr>
        <p:spPr bwMode="auto">
          <a:xfrm>
            <a:off x="228600" y="1825624"/>
            <a:ext cx="11615738" cy="47466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fontScale="92500" lnSpcReduction="10000"/>
          </a:bodyPr>
          <a:lstStyle/>
          <a:p>
            <a:pPr algn="just">
              <a:lnSpc>
                <a:spcPct val="150000"/>
              </a:lnSpc>
              <a:buFont typeface="Wingdings" panose="05000000000000000000" pitchFamily="2" charset="2"/>
              <a:buChar char="Ø"/>
            </a:pPr>
            <a:r>
              <a:rPr lang="en-US" altLang="en-US" sz="2000" dirty="0">
                <a:latin typeface="Times New Roman" pitchFamily="18" charset="0"/>
                <a:cs typeface="Times New Roman" pitchFamily="18" charset="0"/>
              </a:rPr>
              <a:t>Rating Scales are frequently employed in business research for measuring attitude, and many scales have been developed for this purpose, including:</a:t>
            </a:r>
          </a:p>
          <a:p>
            <a:pPr lvl="1" algn="just">
              <a:lnSpc>
                <a:spcPct val="150000"/>
              </a:lnSpc>
              <a:buFont typeface="Wingdings" panose="05000000000000000000" pitchFamily="2" charset="2"/>
              <a:buChar char="Ø"/>
            </a:pPr>
            <a:r>
              <a:rPr lang="en-US" altLang="en-US" sz="2000" dirty="0" smtClean="0">
                <a:latin typeface="Times New Roman" pitchFamily="18" charset="0"/>
                <a:cs typeface="Times New Roman" pitchFamily="18" charset="0"/>
              </a:rPr>
              <a:t>Simple </a:t>
            </a:r>
            <a:r>
              <a:rPr lang="en-US" altLang="en-US" sz="2000" dirty="0">
                <a:latin typeface="Times New Roman" pitchFamily="18" charset="0"/>
                <a:cs typeface="Times New Roman" pitchFamily="18" charset="0"/>
              </a:rPr>
              <a:t>Attitude Scales</a:t>
            </a:r>
          </a:p>
          <a:p>
            <a:pPr lvl="1" algn="just">
              <a:lnSpc>
                <a:spcPct val="150000"/>
              </a:lnSpc>
              <a:buFont typeface="Wingdings" panose="05000000000000000000" pitchFamily="2" charset="2"/>
              <a:buChar char="Ø"/>
            </a:pPr>
            <a:r>
              <a:rPr lang="en-US" altLang="en-US" sz="2000" dirty="0">
                <a:latin typeface="Times New Roman" pitchFamily="18" charset="0"/>
                <a:cs typeface="Times New Roman" pitchFamily="18" charset="0"/>
              </a:rPr>
              <a:t>Category Scales</a:t>
            </a:r>
          </a:p>
          <a:p>
            <a:pPr lvl="1" algn="just">
              <a:lnSpc>
                <a:spcPct val="150000"/>
              </a:lnSpc>
              <a:buFont typeface="Wingdings" panose="05000000000000000000" pitchFamily="2" charset="2"/>
              <a:buChar char="Ø"/>
            </a:pPr>
            <a:r>
              <a:rPr lang="en-US" altLang="en-US" sz="2000" dirty="0" err="1">
                <a:latin typeface="Times New Roman" pitchFamily="18" charset="0"/>
                <a:cs typeface="Times New Roman" pitchFamily="18" charset="0"/>
              </a:rPr>
              <a:t>Likert</a:t>
            </a:r>
            <a:r>
              <a:rPr lang="en-US" altLang="en-US" sz="2000" dirty="0">
                <a:latin typeface="Times New Roman" pitchFamily="18" charset="0"/>
                <a:cs typeface="Times New Roman" pitchFamily="18" charset="0"/>
              </a:rPr>
              <a:t> Scale</a:t>
            </a:r>
          </a:p>
          <a:p>
            <a:pPr lvl="1" algn="just">
              <a:lnSpc>
                <a:spcPct val="150000"/>
              </a:lnSpc>
              <a:buFont typeface="Wingdings" panose="05000000000000000000" pitchFamily="2" charset="2"/>
              <a:buChar char="Ø"/>
            </a:pPr>
            <a:r>
              <a:rPr lang="en-US" altLang="en-US" sz="2000" dirty="0">
                <a:latin typeface="Times New Roman" pitchFamily="18" charset="0"/>
                <a:cs typeface="Times New Roman" pitchFamily="18" charset="0"/>
              </a:rPr>
              <a:t>Semantic Differential</a:t>
            </a:r>
          </a:p>
          <a:p>
            <a:pPr lvl="1" algn="just">
              <a:lnSpc>
                <a:spcPct val="150000"/>
              </a:lnSpc>
              <a:buFont typeface="Wingdings" panose="05000000000000000000" pitchFamily="2" charset="2"/>
              <a:buChar char="Ø"/>
            </a:pPr>
            <a:r>
              <a:rPr lang="en-US" altLang="en-US" sz="2000" dirty="0">
                <a:latin typeface="Times New Roman" pitchFamily="18" charset="0"/>
                <a:cs typeface="Times New Roman" pitchFamily="18" charset="0"/>
              </a:rPr>
              <a:t>Numerical Scales</a:t>
            </a:r>
          </a:p>
          <a:p>
            <a:pPr lvl="1" algn="just">
              <a:lnSpc>
                <a:spcPct val="150000"/>
              </a:lnSpc>
              <a:buFont typeface="Wingdings" panose="05000000000000000000" pitchFamily="2" charset="2"/>
              <a:buChar char="Ø"/>
            </a:pPr>
            <a:r>
              <a:rPr lang="en-US" altLang="en-US" sz="2000" dirty="0">
                <a:latin typeface="Times New Roman" pitchFamily="18" charset="0"/>
                <a:cs typeface="Times New Roman" pitchFamily="18" charset="0"/>
              </a:rPr>
              <a:t>Constant-Sum Scale</a:t>
            </a:r>
          </a:p>
          <a:p>
            <a:pPr lvl="1" algn="just">
              <a:lnSpc>
                <a:spcPct val="150000"/>
              </a:lnSpc>
              <a:buFont typeface="Wingdings" panose="05000000000000000000" pitchFamily="2" charset="2"/>
              <a:buChar char="Ø"/>
            </a:pPr>
            <a:r>
              <a:rPr lang="en-US" altLang="en-US" sz="2000" dirty="0" err="1">
                <a:latin typeface="Times New Roman" pitchFamily="18" charset="0"/>
                <a:cs typeface="Times New Roman" pitchFamily="18" charset="0"/>
              </a:rPr>
              <a:t>Stapel</a:t>
            </a:r>
            <a:r>
              <a:rPr lang="en-US" altLang="en-US" sz="2000" dirty="0">
                <a:latin typeface="Times New Roman" pitchFamily="18" charset="0"/>
                <a:cs typeface="Times New Roman" pitchFamily="18" charset="0"/>
              </a:rPr>
              <a:t> Scale</a:t>
            </a:r>
          </a:p>
          <a:p>
            <a:pPr lvl="1" algn="just">
              <a:lnSpc>
                <a:spcPct val="150000"/>
              </a:lnSpc>
              <a:buFont typeface="Wingdings" panose="05000000000000000000" pitchFamily="2" charset="2"/>
              <a:buChar char="Ø"/>
            </a:pPr>
            <a:r>
              <a:rPr lang="en-US" altLang="en-US" sz="2000" dirty="0">
                <a:latin typeface="Times New Roman" pitchFamily="18" charset="0"/>
                <a:cs typeface="Times New Roman" pitchFamily="18" charset="0"/>
              </a:rPr>
              <a:t>Graphic Scales</a:t>
            </a:r>
          </a:p>
        </p:txBody>
      </p:sp>
    </p:spTree>
    <p:extLst>
      <p:ext uri="{BB962C8B-B14F-4D97-AF65-F5344CB8AC3E}">
        <p14:creationId xmlns:p14="http://schemas.microsoft.com/office/powerpoint/2010/main" val="1431490447"/>
      </p:ext>
    </p:extLst>
  </p:cSld>
  <p:clrMapOvr>
    <a:masterClrMapping/>
  </p:clrMapOvr>
  <p:transition spd="slow"/>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113667"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5072B728-9F19-40BA-B933-CF11D277E83A}" type="slidenum">
              <a:rPr lang="en-US" altLang="en-US" smtClean="0">
                <a:solidFill>
                  <a:schemeClr val="bg1"/>
                </a:solidFill>
                <a:latin typeface="Times New Roman" panose="02020603050405020304" pitchFamily="18" charset="0"/>
              </a:rPr>
              <a:pPr/>
              <a:t>55</a:t>
            </a:fld>
            <a:endParaRPr lang="en-US" altLang="en-US" smtClean="0">
              <a:solidFill>
                <a:schemeClr val="bg1"/>
              </a:solidFill>
              <a:latin typeface="Times New Roman" panose="02020603050405020304" pitchFamily="18" charset="0"/>
            </a:endParaRPr>
          </a:p>
        </p:txBody>
      </p:sp>
      <p:sp>
        <p:nvSpPr>
          <p:cNvPr id="205826" name="Rectangle 2"/>
          <p:cNvSpPr>
            <a:spLocks noGrp="1" noChangeArrowheads="1"/>
          </p:cNvSpPr>
          <p:nvPr>
            <p:ph type="title"/>
          </p:nvPr>
        </p:nvSpPr>
        <p:spPr/>
        <p:txBody>
          <a:bodyPr/>
          <a:lstStyle/>
          <a:p>
            <a:pPr>
              <a:defRPr/>
            </a:pPr>
            <a:r>
              <a:rPr lang="en-US" altLang="en-US"/>
              <a:t>Simple Attitude Scales</a:t>
            </a:r>
          </a:p>
        </p:txBody>
      </p:sp>
      <p:sp>
        <p:nvSpPr>
          <p:cNvPr id="113669" name="Rectangle 3"/>
          <p:cNvSpPr>
            <a:spLocks noGrp="1" noChangeArrowheads="1"/>
          </p:cNvSpPr>
          <p:nvPr>
            <p:ph type="body" idx="1"/>
          </p:nvPr>
        </p:nvSpPr>
        <p:spPr bwMode="auto">
          <a:xfrm>
            <a:off x="242887" y="1825625"/>
            <a:ext cx="11730037" cy="43513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p>
            <a:pPr algn="just">
              <a:lnSpc>
                <a:spcPct val="150000"/>
              </a:lnSpc>
              <a:buFont typeface="Wingdings" panose="05000000000000000000" pitchFamily="2" charset="2"/>
              <a:buChar char="Ø"/>
            </a:pPr>
            <a:r>
              <a:rPr lang="en-US" altLang="en-US" sz="2400" dirty="0">
                <a:latin typeface="Times New Roman" pitchFamily="18" charset="0"/>
                <a:cs typeface="Times New Roman" pitchFamily="18" charset="0"/>
              </a:rPr>
              <a:t>In attitude scaling, individuals are typically asked whether they agree or disagree with a question (or questions) put to them, or they are asked to respond to a question or questions </a:t>
            </a:r>
          </a:p>
          <a:p>
            <a:pPr algn="just">
              <a:lnSpc>
                <a:spcPct val="150000"/>
              </a:lnSpc>
              <a:buFont typeface="Wingdings" panose="05000000000000000000" pitchFamily="2" charset="2"/>
              <a:buChar char="Ø"/>
            </a:pPr>
            <a:endParaRPr lang="en-US" altLang="en-US" sz="2400" dirty="0">
              <a:latin typeface="Times New Roman" pitchFamily="18" charset="0"/>
              <a:cs typeface="Times New Roman" pitchFamily="18" charset="0"/>
            </a:endParaRPr>
          </a:p>
          <a:p>
            <a:pPr algn="just">
              <a:lnSpc>
                <a:spcPct val="150000"/>
              </a:lnSpc>
              <a:buFont typeface="Wingdings" panose="05000000000000000000" pitchFamily="2" charset="2"/>
              <a:buChar char="Ø"/>
            </a:pPr>
            <a:r>
              <a:rPr lang="en-US" altLang="en-US" sz="2400" dirty="0">
                <a:latin typeface="Times New Roman" pitchFamily="18" charset="0"/>
                <a:cs typeface="Times New Roman" pitchFamily="18" charset="0"/>
              </a:rPr>
              <a:t>Simple attitude scales have the properties of a nominal scale and the disadvantages that go with it, also, they do not permit fine distinctions in the respondents’ answers because their choice of answers is limited, but they can be useful in instances where the respondents’ education level is low and questionnaires lengthy</a:t>
            </a:r>
          </a:p>
        </p:txBody>
      </p:sp>
    </p:spTree>
    <p:extLst>
      <p:ext uri="{BB962C8B-B14F-4D97-AF65-F5344CB8AC3E}">
        <p14:creationId xmlns:p14="http://schemas.microsoft.com/office/powerpoint/2010/main" val="4049477303"/>
      </p:ext>
    </p:extLst>
  </p:cSld>
  <p:clrMapOvr>
    <a:masterClrMapping/>
  </p:clrMapOvr>
  <p:transition spd="slow"/>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114691"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9978A495-94AB-4484-87E7-41AB942D5E85}" type="slidenum">
              <a:rPr lang="en-US" altLang="en-US" smtClean="0">
                <a:solidFill>
                  <a:schemeClr val="bg1"/>
                </a:solidFill>
                <a:latin typeface="Times New Roman" panose="02020603050405020304" pitchFamily="18" charset="0"/>
              </a:rPr>
              <a:pPr/>
              <a:t>56</a:t>
            </a:fld>
            <a:endParaRPr lang="en-US" altLang="en-US" smtClean="0">
              <a:solidFill>
                <a:schemeClr val="bg1"/>
              </a:solidFill>
              <a:latin typeface="Times New Roman" panose="02020603050405020304" pitchFamily="18" charset="0"/>
            </a:endParaRPr>
          </a:p>
        </p:txBody>
      </p:sp>
      <p:sp>
        <p:nvSpPr>
          <p:cNvPr id="206850" name="Rectangle 2"/>
          <p:cNvSpPr>
            <a:spLocks noGrp="1" noChangeArrowheads="1"/>
          </p:cNvSpPr>
          <p:nvPr>
            <p:ph type="title"/>
          </p:nvPr>
        </p:nvSpPr>
        <p:spPr/>
        <p:txBody>
          <a:bodyPr/>
          <a:lstStyle/>
          <a:p>
            <a:pPr>
              <a:defRPr/>
            </a:pPr>
            <a:r>
              <a:rPr lang="en-US" altLang="en-US"/>
              <a:t>Category Scales</a:t>
            </a:r>
          </a:p>
        </p:txBody>
      </p:sp>
      <p:sp>
        <p:nvSpPr>
          <p:cNvPr id="114693"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p>
            <a:pPr algn="l">
              <a:lnSpc>
                <a:spcPct val="90000"/>
              </a:lnSpc>
              <a:buFont typeface="Wingdings" panose="05000000000000000000" pitchFamily="2" charset="2"/>
              <a:buChar char="Ø"/>
            </a:pPr>
            <a:r>
              <a:rPr lang="en-US" altLang="en-US" dirty="0">
                <a:latin typeface="Times New Roman" pitchFamily="18" charset="0"/>
                <a:cs typeface="Times New Roman" pitchFamily="18" charset="0"/>
              </a:rPr>
              <a:t>A category scale consists of several response categories to provide the respondent with alternative ratings</a:t>
            </a:r>
          </a:p>
          <a:p>
            <a:pPr algn="l">
              <a:lnSpc>
                <a:spcPct val="90000"/>
              </a:lnSpc>
              <a:buFont typeface="Wingdings" panose="05000000000000000000" pitchFamily="2" charset="2"/>
              <a:buChar char="Ø"/>
            </a:pPr>
            <a:endParaRPr lang="en-US" altLang="en-US" dirty="0">
              <a:latin typeface="Times New Roman" pitchFamily="18" charset="0"/>
              <a:cs typeface="Times New Roman" pitchFamily="18" charset="0"/>
            </a:endParaRPr>
          </a:p>
          <a:p>
            <a:pPr algn="l">
              <a:lnSpc>
                <a:spcPct val="90000"/>
              </a:lnSpc>
              <a:buFont typeface="Wingdings" panose="05000000000000000000" pitchFamily="2" charset="2"/>
              <a:buChar char="Ø"/>
            </a:pPr>
            <a:r>
              <a:rPr lang="en-US" altLang="en-US" dirty="0">
                <a:latin typeface="Times New Roman" pitchFamily="18" charset="0"/>
                <a:cs typeface="Times New Roman" pitchFamily="18" charset="0"/>
              </a:rPr>
              <a:t>Category scales are more sensitive than rating scales which allow only two answer categories (because of the larger number of choices), and thus provides more data and information</a:t>
            </a:r>
          </a:p>
        </p:txBody>
      </p:sp>
    </p:spTree>
    <p:extLst>
      <p:ext uri="{BB962C8B-B14F-4D97-AF65-F5344CB8AC3E}">
        <p14:creationId xmlns:p14="http://schemas.microsoft.com/office/powerpoint/2010/main" val="848367278"/>
      </p:ext>
    </p:extLst>
  </p:cSld>
  <p:clrMapOvr>
    <a:masterClrMapping/>
  </p:clrMapOvr>
  <p:transition spd="slow"/>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8F72D124-1474-4A47-8465-29F60ADA5EF0}" type="slidenum">
              <a:rPr lang="en-US" altLang="en-US" smtClean="0">
                <a:solidFill>
                  <a:schemeClr val="bg1"/>
                </a:solidFill>
                <a:latin typeface="Times New Roman" panose="02020603050405020304" pitchFamily="18" charset="0"/>
              </a:rPr>
              <a:pPr/>
              <a:t>57</a:t>
            </a:fld>
            <a:endParaRPr lang="en-US" altLang="en-US" smtClean="0">
              <a:solidFill>
                <a:schemeClr val="bg1"/>
              </a:solidFill>
              <a:latin typeface="Times New Roman" panose="02020603050405020304" pitchFamily="18" charset="0"/>
            </a:endParaRPr>
          </a:p>
        </p:txBody>
      </p:sp>
      <p:sp>
        <p:nvSpPr>
          <p:cNvPr id="539650"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Simple Category Scale</a:t>
            </a:r>
          </a:p>
        </p:txBody>
      </p:sp>
      <p:pic>
        <p:nvPicPr>
          <p:cNvPr id="115716" name="Picture 8" descr="laptop in ca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800725" y="2838450"/>
            <a:ext cx="4019550" cy="40195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717" name="Rectangle 6"/>
          <p:cNvSpPr>
            <a:spLocks noChangeArrowheads="1"/>
          </p:cNvSpPr>
          <p:nvPr/>
        </p:nvSpPr>
        <p:spPr bwMode="auto">
          <a:xfrm>
            <a:off x="1935164" y="1608138"/>
            <a:ext cx="6442075" cy="1903412"/>
          </a:xfrm>
          <a:prstGeom prst="rect">
            <a:avLst/>
          </a:prstGeom>
          <a:solidFill>
            <a:srgbClr val="FFDD99"/>
          </a:solidFill>
          <a:ln w="9525" algn="ctr">
            <a:solidFill>
              <a:schemeClr val="tx1"/>
            </a:solidFill>
            <a:miter lim="800000"/>
            <a:headEnd/>
            <a:tailEnd/>
          </a:ln>
        </p:spPr>
        <p:txBody>
          <a:bodyPr wrap="none" anchor="ctr"/>
          <a:lstStyle>
            <a:lvl1pPr marL="4572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200"/>
              <a:t>I plan to purchase a MindWriter laptop in the </a:t>
            </a:r>
          </a:p>
          <a:p>
            <a:r>
              <a:rPr lang="en-US" altLang="en-US" sz="2200"/>
              <a:t>12 months.</a:t>
            </a:r>
          </a:p>
          <a:p>
            <a:pPr lvl="2">
              <a:buFont typeface="Wingdings" panose="05000000000000000000" pitchFamily="2" charset="2"/>
              <a:buChar char="q"/>
            </a:pPr>
            <a:r>
              <a:rPr lang="en-US" altLang="en-US" sz="2200"/>
              <a:t>  Yes</a:t>
            </a:r>
          </a:p>
          <a:p>
            <a:pPr lvl="2">
              <a:buFont typeface="Wingdings" panose="05000000000000000000" pitchFamily="2" charset="2"/>
              <a:buChar char="q"/>
            </a:pPr>
            <a:r>
              <a:rPr lang="en-US" altLang="en-US" sz="2200"/>
              <a:t>  No</a:t>
            </a:r>
          </a:p>
          <a:p>
            <a:pPr lvl="2"/>
            <a:endParaRPr lang="en-US" altLang="en-US" sz="2200"/>
          </a:p>
        </p:txBody>
      </p:sp>
      <p:sp>
        <p:nvSpPr>
          <p:cNvPr id="115718" name="Rectangle 1"/>
          <p:cNvSpPr>
            <a:spLocks noChangeArrowheads="1"/>
          </p:cNvSpPr>
          <p:nvPr/>
        </p:nvSpPr>
        <p:spPr bwMode="auto">
          <a:xfrm>
            <a:off x="128588" y="3984625"/>
            <a:ext cx="577215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66713" indent="-285750">
              <a:tabLst>
                <a:tab pos="358775" algn="l"/>
              </a:tabLst>
              <a:defRPr>
                <a:solidFill>
                  <a:schemeClr val="tx1"/>
                </a:solidFill>
                <a:latin typeface="Arial" panose="020B0604020202020204" pitchFamily="34" charset="0"/>
              </a:defRPr>
            </a:lvl1pPr>
            <a:lvl2pPr marL="366713" indent="-285750">
              <a:tabLst>
                <a:tab pos="358775" algn="l"/>
              </a:tabLst>
              <a:defRPr>
                <a:solidFill>
                  <a:schemeClr val="tx1"/>
                </a:solidFill>
                <a:latin typeface="Arial" panose="020B0604020202020204" pitchFamily="34" charset="0"/>
              </a:defRPr>
            </a:lvl2pPr>
            <a:lvl3pPr marL="1143000" indent="-228600">
              <a:tabLst>
                <a:tab pos="358775" algn="l"/>
              </a:tabLst>
              <a:defRPr>
                <a:solidFill>
                  <a:schemeClr val="tx1"/>
                </a:solidFill>
                <a:latin typeface="Arial" panose="020B0604020202020204" pitchFamily="34" charset="0"/>
              </a:defRPr>
            </a:lvl3pPr>
            <a:lvl4pPr marL="1600200" indent="-228600">
              <a:tabLst>
                <a:tab pos="358775" algn="l"/>
              </a:tabLst>
              <a:defRPr>
                <a:solidFill>
                  <a:schemeClr val="tx1"/>
                </a:solidFill>
                <a:latin typeface="Arial" panose="020B0604020202020204" pitchFamily="34" charset="0"/>
              </a:defRPr>
            </a:lvl4pPr>
            <a:lvl5pPr marL="2057400" indent="-228600">
              <a:tabLst>
                <a:tab pos="358775" algn="l"/>
              </a:tabLst>
              <a:defRPr>
                <a:solidFill>
                  <a:schemeClr val="tx1"/>
                </a:solidFill>
                <a:latin typeface="Arial" panose="020B0604020202020204" pitchFamily="34" charset="0"/>
              </a:defRPr>
            </a:lvl5pPr>
            <a:lvl6pPr marL="2514600" indent="-228600" eaLnBrk="0" fontAlgn="base" hangingPunct="0">
              <a:spcBef>
                <a:spcPct val="0"/>
              </a:spcBef>
              <a:spcAft>
                <a:spcPct val="0"/>
              </a:spcAft>
              <a:tabLst>
                <a:tab pos="358775" algn="l"/>
              </a:tabLst>
              <a:defRPr>
                <a:solidFill>
                  <a:schemeClr val="tx1"/>
                </a:solidFill>
                <a:latin typeface="Arial" panose="020B0604020202020204" pitchFamily="34" charset="0"/>
              </a:defRPr>
            </a:lvl6pPr>
            <a:lvl7pPr marL="2971800" indent="-228600" eaLnBrk="0" fontAlgn="base" hangingPunct="0">
              <a:spcBef>
                <a:spcPct val="0"/>
              </a:spcBef>
              <a:spcAft>
                <a:spcPct val="0"/>
              </a:spcAft>
              <a:tabLst>
                <a:tab pos="358775" algn="l"/>
              </a:tabLst>
              <a:defRPr>
                <a:solidFill>
                  <a:schemeClr val="tx1"/>
                </a:solidFill>
                <a:latin typeface="Arial" panose="020B0604020202020204" pitchFamily="34" charset="0"/>
              </a:defRPr>
            </a:lvl7pPr>
            <a:lvl8pPr marL="3429000" indent="-228600" eaLnBrk="0" fontAlgn="base" hangingPunct="0">
              <a:spcBef>
                <a:spcPct val="0"/>
              </a:spcBef>
              <a:spcAft>
                <a:spcPct val="0"/>
              </a:spcAft>
              <a:tabLst>
                <a:tab pos="358775" algn="l"/>
              </a:tabLst>
              <a:defRPr>
                <a:solidFill>
                  <a:schemeClr val="tx1"/>
                </a:solidFill>
                <a:latin typeface="Arial" panose="020B0604020202020204" pitchFamily="34" charset="0"/>
              </a:defRPr>
            </a:lvl8pPr>
            <a:lvl9pPr marL="3886200" indent="-228600" eaLnBrk="0" fontAlgn="base" hangingPunct="0">
              <a:spcBef>
                <a:spcPct val="0"/>
              </a:spcBef>
              <a:spcAft>
                <a:spcPct val="0"/>
              </a:spcAft>
              <a:tabLst>
                <a:tab pos="358775" algn="l"/>
              </a:tabLst>
              <a:defRPr>
                <a:solidFill>
                  <a:schemeClr val="tx1"/>
                </a:solidFill>
                <a:latin typeface="Arial" panose="020B0604020202020204" pitchFamily="34" charset="0"/>
              </a:defRPr>
            </a:lvl9pPr>
          </a:lstStyle>
          <a:p>
            <a:pPr eaLnBrk="1" hangingPunct="1">
              <a:lnSpc>
                <a:spcPct val="150000"/>
              </a:lnSpc>
              <a:buFont typeface="Arial" panose="020B0604020202020204" pitchFamily="34" charset="0"/>
              <a:buChar char="•"/>
            </a:pPr>
            <a:r>
              <a:rPr lang="en-US" altLang="en-US" sz="2000" dirty="0">
                <a:latin typeface="Times New Roman" pitchFamily="18" charset="0"/>
                <a:cs typeface="Times New Roman" pitchFamily="18" charset="0"/>
              </a:rPr>
              <a:t>This scale is also called a </a:t>
            </a:r>
            <a:r>
              <a:rPr lang="en-US" altLang="en-US" sz="2000" b="1" dirty="0">
                <a:latin typeface="Times New Roman" pitchFamily="18" charset="0"/>
                <a:cs typeface="Times New Roman" pitchFamily="18" charset="0"/>
              </a:rPr>
              <a:t>dichotomous</a:t>
            </a:r>
            <a:r>
              <a:rPr lang="en-US" altLang="en-US" sz="2000" dirty="0">
                <a:latin typeface="Times New Roman" pitchFamily="18" charset="0"/>
                <a:cs typeface="Times New Roman" pitchFamily="18" charset="0"/>
              </a:rPr>
              <a:t> scale. </a:t>
            </a:r>
          </a:p>
          <a:p>
            <a:pPr lvl="1" eaLnBrk="1" hangingPunct="1">
              <a:lnSpc>
                <a:spcPct val="150000"/>
              </a:lnSpc>
              <a:buFont typeface="Arial" panose="020B0604020202020204" pitchFamily="34" charset="0"/>
              <a:buChar char="•"/>
            </a:pPr>
            <a:r>
              <a:rPr lang="en-US" altLang="en-US" sz="2000" dirty="0">
                <a:latin typeface="Times New Roman" pitchFamily="18" charset="0"/>
                <a:cs typeface="Times New Roman" pitchFamily="18" charset="0"/>
              </a:rPr>
              <a:t>It offers </a:t>
            </a:r>
            <a:r>
              <a:rPr lang="en-US" altLang="en-US" sz="2000" b="1" dirty="0">
                <a:latin typeface="Times New Roman" pitchFamily="18" charset="0"/>
                <a:cs typeface="Times New Roman" pitchFamily="18" charset="0"/>
              </a:rPr>
              <a:t>two</a:t>
            </a:r>
            <a:r>
              <a:rPr lang="en-US" altLang="en-US" sz="2000" dirty="0">
                <a:latin typeface="Times New Roman" pitchFamily="18" charset="0"/>
                <a:cs typeface="Times New Roman" pitchFamily="18" charset="0"/>
              </a:rPr>
              <a:t> mutually exclusive response choices. </a:t>
            </a:r>
          </a:p>
          <a:p>
            <a:pPr lvl="1" eaLnBrk="1" hangingPunct="1">
              <a:lnSpc>
                <a:spcPct val="150000"/>
              </a:lnSpc>
              <a:buFont typeface="Arial" panose="020B0604020202020204" pitchFamily="34" charset="0"/>
              <a:buChar char="•"/>
            </a:pPr>
            <a:r>
              <a:rPr lang="en-US" altLang="en-US" sz="2000" dirty="0">
                <a:latin typeface="Times New Roman" pitchFamily="18" charset="0"/>
                <a:cs typeface="Times New Roman" pitchFamily="18" charset="0"/>
              </a:rPr>
              <a:t>could be other response choices too such as </a:t>
            </a:r>
            <a:r>
              <a:rPr lang="en-US" altLang="en-US" sz="2000" b="1" dirty="0">
                <a:latin typeface="Times New Roman" pitchFamily="18" charset="0"/>
                <a:cs typeface="Times New Roman" pitchFamily="18" charset="0"/>
              </a:rPr>
              <a:t>agree and disagree. </a:t>
            </a:r>
          </a:p>
        </p:txBody>
      </p:sp>
    </p:spTree>
    <p:extLst>
      <p:ext uri="{BB962C8B-B14F-4D97-AF65-F5344CB8AC3E}">
        <p14:creationId xmlns:p14="http://schemas.microsoft.com/office/powerpoint/2010/main" val="3684430897"/>
      </p:ext>
    </p:extLst>
  </p:cSld>
  <p:clrMapOvr>
    <a:masterClrMapping/>
  </p:clrMapOvr>
  <p:transition>
    <p:cove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1778C3EE-8FCF-422E-B85A-0C80228D1938}" type="slidenum">
              <a:rPr lang="en-US" altLang="en-US" smtClean="0">
                <a:solidFill>
                  <a:schemeClr val="bg1"/>
                </a:solidFill>
                <a:latin typeface="Times New Roman" panose="02020603050405020304" pitchFamily="18" charset="0"/>
              </a:rPr>
              <a:pPr/>
              <a:t>58</a:t>
            </a:fld>
            <a:endParaRPr lang="en-US" altLang="en-US" smtClean="0">
              <a:solidFill>
                <a:schemeClr val="bg1"/>
              </a:solidFill>
              <a:latin typeface="Times New Roman" panose="02020603050405020304" pitchFamily="18" charset="0"/>
            </a:endParaRPr>
          </a:p>
        </p:txBody>
      </p:sp>
      <p:sp>
        <p:nvSpPr>
          <p:cNvPr id="544770"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normAutofit/>
          </a:bodyPr>
          <a:lstStyle/>
          <a:p>
            <a:pPr algn="l" eaLnBrk="1" hangingPunct="1">
              <a:defRPr/>
            </a:pPr>
            <a:r>
              <a:rPr lang="en-US" altLang="en-US" sz="3600"/>
              <a:t>Multiple-Choice, </a:t>
            </a:r>
            <a:br>
              <a:rPr lang="en-US" altLang="en-US" sz="3600"/>
            </a:br>
            <a:r>
              <a:rPr lang="en-US" altLang="en-US" sz="3600"/>
              <a:t>Single-Response Scale</a:t>
            </a:r>
          </a:p>
        </p:txBody>
      </p:sp>
      <p:pic>
        <p:nvPicPr>
          <p:cNvPr id="117764" name="Picture 7" descr="manReadingPape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610350" y="1733550"/>
            <a:ext cx="4057650" cy="32464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7765" name="Rectangle 5"/>
          <p:cNvSpPr>
            <a:spLocks noChangeArrowheads="1"/>
          </p:cNvSpPr>
          <p:nvPr/>
        </p:nvSpPr>
        <p:spPr bwMode="auto">
          <a:xfrm>
            <a:off x="1752600" y="4492625"/>
            <a:ext cx="8140700" cy="2178050"/>
          </a:xfrm>
          <a:prstGeom prst="rect">
            <a:avLst/>
          </a:prstGeom>
          <a:solidFill>
            <a:srgbClr val="FFDD99"/>
          </a:solidFill>
          <a:ln w="9525" algn="ctr">
            <a:solidFill>
              <a:schemeClr val="tx1"/>
            </a:solidFill>
            <a:miter lim="800000"/>
            <a:headEnd/>
            <a:tailEnd/>
          </a:ln>
        </p:spPr>
        <p:txBody>
          <a:bodyPr wrap="none" anchor="ctr"/>
          <a:lstStyle>
            <a:lvl1pPr marL="288925">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200"/>
              <a:t>What newspaper do you read most often for financial news?</a:t>
            </a:r>
          </a:p>
          <a:p>
            <a:pPr lvl="2">
              <a:buFont typeface="Wingdings" panose="05000000000000000000" pitchFamily="2" charset="2"/>
              <a:buChar char="q"/>
            </a:pPr>
            <a:r>
              <a:rPr lang="en-US" altLang="en-US" sz="2200"/>
              <a:t>  East City Gazette</a:t>
            </a:r>
          </a:p>
          <a:p>
            <a:pPr lvl="2">
              <a:buFont typeface="Wingdings" panose="05000000000000000000" pitchFamily="2" charset="2"/>
              <a:buChar char="q"/>
            </a:pPr>
            <a:r>
              <a:rPr lang="en-US" altLang="en-US" sz="2200"/>
              <a:t>  West City Tribune</a:t>
            </a:r>
          </a:p>
          <a:p>
            <a:pPr lvl="2">
              <a:buFont typeface="Wingdings" panose="05000000000000000000" pitchFamily="2" charset="2"/>
              <a:buChar char="q"/>
            </a:pPr>
            <a:r>
              <a:rPr lang="en-US" altLang="en-US" sz="2200"/>
              <a:t>  Regional newspaper</a:t>
            </a:r>
          </a:p>
          <a:p>
            <a:pPr lvl="2">
              <a:buFont typeface="Wingdings" panose="05000000000000000000" pitchFamily="2" charset="2"/>
              <a:buChar char="q"/>
            </a:pPr>
            <a:r>
              <a:rPr lang="en-US" altLang="en-US" sz="2200"/>
              <a:t>  National newspaper</a:t>
            </a:r>
          </a:p>
          <a:p>
            <a:pPr lvl="2">
              <a:buFont typeface="Wingdings" panose="05000000000000000000" pitchFamily="2" charset="2"/>
              <a:buChar char="q"/>
            </a:pPr>
            <a:r>
              <a:rPr lang="en-US" altLang="en-US" sz="2200"/>
              <a:t>  Other (specify:_____________)</a:t>
            </a:r>
          </a:p>
        </p:txBody>
      </p:sp>
    </p:spTree>
    <p:extLst>
      <p:ext uri="{BB962C8B-B14F-4D97-AF65-F5344CB8AC3E}">
        <p14:creationId xmlns:p14="http://schemas.microsoft.com/office/powerpoint/2010/main" val="200221518"/>
      </p:ext>
    </p:extLst>
  </p:cSld>
  <p:clrMapOvr>
    <a:masterClrMapping/>
  </p:clrMapOvr>
  <p:transition>
    <p:cove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51C0494D-2C54-43FF-9D58-5574310CEAAA}" type="slidenum">
              <a:rPr lang="en-US" altLang="en-US" smtClean="0">
                <a:solidFill>
                  <a:schemeClr val="bg1"/>
                </a:solidFill>
                <a:latin typeface="Times New Roman" panose="02020603050405020304" pitchFamily="18" charset="0"/>
              </a:rPr>
              <a:pPr/>
              <a:t>59</a:t>
            </a:fld>
            <a:endParaRPr lang="en-US" altLang="en-US" smtClean="0">
              <a:solidFill>
                <a:schemeClr val="bg1"/>
              </a:solidFill>
              <a:latin typeface="Times New Roman" panose="02020603050405020304" pitchFamily="18" charset="0"/>
            </a:endParaRPr>
          </a:p>
        </p:txBody>
      </p:sp>
      <p:sp>
        <p:nvSpPr>
          <p:cNvPr id="546818"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normAutofit/>
          </a:bodyPr>
          <a:lstStyle/>
          <a:p>
            <a:pPr algn="l" eaLnBrk="1" hangingPunct="1">
              <a:defRPr/>
            </a:pPr>
            <a:r>
              <a:rPr lang="en-US" altLang="en-US" sz="3600"/>
              <a:t>Multiple-Choice, </a:t>
            </a:r>
            <a:br>
              <a:rPr lang="en-US" altLang="en-US" sz="3600"/>
            </a:br>
            <a:r>
              <a:rPr lang="en-US" altLang="en-US" sz="3600"/>
              <a:t>Multiple-Response Scale</a:t>
            </a:r>
          </a:p>
        </p:txBody>
      </p:sp>
      <p:pic>
        <p:nvPicPr>
          <p:cNvPr id="119812" name="Picture 4" descr="modernHomeDesign"/>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070476" y="1601789"/>
            <a:ext cx="5597525" cy="34956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813" name="Rectangle 3"/>
          <p:cNvSpPr>
            <a:spLocks noChangeArrowheads="1"/>
          </p:cNvSpPr>
          <p:nvPr/>
        </p:nvSpPr>
        <p:spPr bwMode="auto">
          <a:xfrm>
            <a:off x="1524001" y="4200526"/>
            <a:ext cx="6886575" cy="2657475"/>
          </a:xfrm>
          <a:prstGeom prst="rect">
            <a:avLst/>
          </a:prstGeom>
          <a:solidFill>
            <a:srgbClr val="FFDD99"/>
          </a:solidFill>
          <a:ln w="9525" algn="ctr">
            <a:solidFill>
              <a:schemeClr val="tx1"/>
            </a:solidFill>
            <a:miter lim="800000"/>
            <a:headEnd/>
            <a:tailEnd/>
          </a:ln>
        </p:spPr>
        <p:txBody>
          <a:bodyPr wrap="none" anchor="ctr"/>
          <a:lstStyle>
            <a:lvl1pPr marL="288925">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a:t>What sources did you use when designing your new </a:t>
            </a:r>
          </a:p>
          <a:p>
            <a:r>
              <a:rPr lang="en-US" altLang="en-US" sz="2000"/>
              <a:t>home? Please check all that apply.</a:t>
            </a:r>
          </a:p>
          <a:p>
            <a:pPr lvl="2">
              <a:buFont typeface="Wingdings" panose="05000000000000000000" pitchFamily="2" charset="2"/>
              <a:buChar char="q"/>
            </a:pPr>
            <a:r>
              <a:rPr lang="en-US" altLang="en-US" sz="2000"/>
              <a:t>  Online planning services</a:t>
            </a:r>
          </a:p>
          <a:p>
            <a:pPr lvl="2">
              <a:buFont typeface="Wingdings" panose="05000000000000000000" pitchFamily="2" charset="2"/>
              <a:buChar char="q"/>
            </a:pPr>
            <a:r>
              <a:rPr lang="en-US" altLang="en-US" sz="2000"/>
              <a:t>  Magazines</a:t>
            </a:r>
          </a:p>
          <a:p>
            <a:pPr lvl="2">
              <a:buFont typeface="Wingdings" panose="05000000000000000000" pitchFamily="2" charset="2"/>
              <a:buChar char="q"/>
            </a:pPr>
            <a:r>
              <a:rPr lang="en-US" altLang="en-US" sz="2000"/>
              <a:t>  Independent contractor/builder</a:t>
            </a:r>
          </a:p>
          <a:p>
            <a:pPr lvl="2">
              <a:buFont typeface="Wingdings" panose="05000000000000000000" pitchFamily="2" charset="2"/>
              <a:buChar char="q"/>
            </a:pPr>
            <a:r>
              <a:rPr lang="en-US" altLang="en-US" sz="2000"/>
              <a:t>  Designer</a:t>
            </a:r>
          </a:p>
          <a:p>
            <a:pPr lvl="2">
              <a:buFont typeface="Wingdings" panose="05000000000000000000" pitchFamily="2" charset="2"/>
              <a:buChar char="q"/>
            </a:pPr>
            <a:r>
              <a:rPr lang="en-US" altLang="en-US" sz="2000"/>
              <a:t>  Architect</a:t>
            </a:r>
          </a:p>
          <a:p>
            <a:pPr lvl="2">
              <a:buFont typeface="Wingdings" panose="05000000000000000000" pitchFamily="2" charset="2"/>
              <a:buChar char="q"/>
            </a:pPr>
            <a:r>
              <a:rPr lang="en-US" altLang="en-US" sz="2000"/>
              <a:t>  Other (specify:_____________)</a:t>
            </a:r>
          </a:p>
        </p:txBody>
      </p:sp>
    </p:spTree>
    <p:extLst>
      <p:ext uri="{BB962C8B-B14F-4D97-AF65-F5344CB8AC3E}">
        <p14:creationId xmlns:p14="http://schemas.microsoft.com/office/powerpoint/2010/main" val="3102083898"/>
      </p:ext>
    </p:extLst>
  </p:cSld>
  <p:clrMapOvr>
    <a:masterClrMapping/>
  </p:clrMapOvr>
  <p:transition>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2050" name="Rectangle 2"/>
          <p:cNvSpPr>
            <a:spLocks noGrp="1" noChangeArrowheads="1"/>
          </p:cNvSpPr>
          <p:nvPr>
            <p:ph type="title"/>
          </p:nvPr>
        </p:nvSpPr>
        <p:spPr/>
        <p:txBody>
          <a:bodyPr/>
          <a:lstStyle/>
          <a:p>
            <a:r>
              <a:rPr lang="en-US" dirty="0">
                <a:latin typeface="Baskerville Old Face" pitchFamily="18" charset="0"/>
              </a:rPr>
              <a:t>Levels of Measurement</a:t>
            </a:r>
          </a:p>
        </p:txBody>
      </p:sp>
      <p:sp>
        <p:nvSpPr>
          <p:cNvPr id="642051" name="Rectangle 3"/>
          <p:cNvSpPr>
            <a:spLocks noChangeArrowheads="1"/>
          </p:cNvSpPr>
          <p:nvPr/>
        </p:nvSpPr>
        <p:spPr bwMode="auto">
          <a:xfrm>
            <a:off x="514350" y="1447800"/>
            <a:ext cx="11296650" cy="914400"/>
          </a:xfrm>
          <a:prstGeom prst="rect">
            <a:avLst/>
          </a:prstGeom>
          <a:noFill/>
          <a:ln w="9525">
            <a:noFill/>
            <a:miter lim="800000"/>
            <a:headEnd/>
            <a:tailEnd/>
          </a:ln>
          <a:effectLst/>
        </p:spPr>
        <p:txBody>
          <a:bodyPr/>
          <a:lstStyle/>
          <a:p>
            <a:pPr algn="just">
              <a:lnSpc>
                <a:spcPct val="90000"/>
              </a:lnSpc>
              <a:spcBef>
                <a:spcPct val="20000"/>
              </a:spcBef>
              <a:buClr>
                <a:schemeClr val="tx2"/>
              </a:buClr>
              <a:buSzPct val="75000"/>
              <a:buFont typeface="Wingdings" pitchFamily="2" charset="2"/>
              <a:buNone/>
            </a:pPr>
            <a:r>
              <a:rPr lang="en-US" sz="2800" dirty="0">
                <a:latin typeface="Times New Roman" pitchFamily="18" charset="0"/>
                <a:cs typeface="Times New Roman" pitchFamily="18" charset="0"/>
              </a:rPr>
              <a:t>The level of measurement determines which statistical calculations are meaningful.  The four levels of measurement are: </a:t>
            </a:r>
            <a:r>
              <a:rPr lang="en-US" sz="2800" b="1" dirty="0">
                <a:solidFill>
                  <a:schemeClr val="folHlink"/>
                </a:solidFill>
                <a:latin typeface="Times New Roman" pitchFamily="18" charset="0"/>
                <a:cs typeface="Times New Roman" pitchFamily="18" charset="0"/>
              </a:rPr>
              <a:t>nominal</a:t>
            </a:r>
            <a:r>
              <a:rPr lang="en-US" sz="2800" dirty="0">
                <a:latin typeface="Times New Roman" pitchFamily="18" charset="0"/>
                <a:cs typeface="Times New Roman" pitchFamily="18" charset="0"/>
              </a:rPr>
              <a:t>,</a:t>
            </a:r>
            <a:r>
              <a:rPr lang="en-US" sz="2800" b="1" dirty="0">
                <a:solidFill>
                  <a:schemeClr val="folHlink"/>
                </a:solidFill>
                <a:latin typeface="Times New Roman" pitchFamily="18" charset="0"/>
                <a:cs typeface="Times New Roman" pitchFamily="18" charset="0"/>
              </a:rPr>
              <a:t> ordinal</a:t>
            </a:r>
            <a:r>
              <a:rPr lang="en-US" sz="2800" dirty="0">
                <a:latin typeface="Times New Roman" pitchFamily="18" charset="0"/>
                <a:cs typeface="Times New Roman" pitchFamily="18" charset="0"/>
              </a:rPr>
              <a:t>,</a:t>
            </a:r>
            <a:r>
              <a:rPr lang="en-US" sz="2800" b="1" dirty="0">
                <a:solidFill>
                  <a:schemeClr val="folHlink"/>
                </a:solidFill>
                <a:latin typeface="Times New Roman" pitchFamily="18" charset="0"/>
                <a:cs typeface="Times New Roman" pitchFamily="18" charset="0"/>
              </a:rPr>
              <a:t> interval</a:t>
            </a:r>
            <a:r>
              <a:rPr lang="en-US" sz="2800" dirty="0">
                <a:latin typeface="Times New Roman" pitchFamily="18" charset="0"/>
                <a:cs typeface="Times New Roman" pitchFamily="18" charset="0"/>
              </a:rPr>
              <a:t>,</a:t>
            </a:r>
            <a:r>
              <a:rPr lang="en-US" sz="2800" b="1" dirty="0">
                <a:solidFill>
                  <a:schemeClr val="folHlink"/>
                </a:solidFill>
                <a:latin typeface="Times New Roman" pitchFamily="18" charset="0"/>
                <a:cs typeface="Times New Roman" pitchFamily="18" charset="0"/>
              </a:rPr>
              <a:t> </a:t>
            </a:r>
            <a:r>
              <a:rPr lang="en-US" sz="2800" dirty="0">
                <a:latin typeface="Times New Roman" pitchFamily="18" charset="0"/>
                <a:cs typeface="Times New Roman" pitchFamily="18" charset="0"/>
              </a:rPr>
              <a:t>and</a:t>
            </a:r>
            <a:r>
              <a:rPr lang="en-US" sz="2800" b="1" dirty="0">
                <a:solidFill>
                  <a:schemeClr val="folHlink"/>
                </a:solidFill>
                <a:latin typeface="Times New Roman" pitchFamily="18" charset="0"/>
                <a:cs typeface="Times New Roman" pitchFamily="18" charset="0"/>
              </a:rPr>
              <a:t> ratio</a:t>
            </a:r>
            <a:r>
              <a:rPr lang="en-US" sz="2800" dirty="0">
                <a:latin typeface="Times New Roman" pitchFamily="18" charset="0"/>
                <a:cs typeface="Times New Roman" pitchFamily="18" charset="0"/>
              </a:rPr>
              <a:t>.</a:t>
            </a:r>
          </a:p>
        </p:txBody>
      </p:sp>
      <p:sp>
        <p:nvSpPr>
          <p:cNvPr id="642052" name="Text Box 4"/>
          <p:cNvSpPr txBox="1">
            <a:spLocks noChangeArrowheads="1"/>
          </p:cNvSpPr>
          <p:nvPr/>
        </p:nvSpPr>
        <p:spPr bwMode="auto">
          <a:xfrm>
            <a:off x="2438400" y="3875089"/>
            <a:ext cx="2438400" cy="646331"/>
          </a:xfrm>
          <a:prstGeom prst="rect">
            <a:avLst/>
          </a:prstGeom>
          <a:solidFill>
            <a:schemeClr val="accent2">
              <a:alpha val="70000"/>
            </a:schemeClr>
          </a:solidFill>
          <a:ln w="9525" algn="ctr">
            <a:solidFill>
              <a:schemeClr val="tx1"/>
            </a:solidFill>
            <a:miter lim="800000"/>
            <a:headEnd/>
            <a:tailEnd/>
          </a:ln>
          <a:effectLst/>
        </p:spPr>
        <p:txBody>
          <a:bodyPr>
            <a:spAutoFit/>
          </a:bodyPr>
          <a:lstStyle/>
          <a:p>
            <a:pPr algn="ctr"/>
            <a:r>
              <a:rPr lang="en-US">
                <a:latin typeface="Times New Roman" pitchFamily="18" charset="0"/>
                <a:cs typeface="Times New Roman" pitchFamily="18" charset="0"/>
              </a:rPr>
              <a:t>Levels                 of      Measurement</a:t>
            </a:r>
          </a:p>
        </p:txBody>
      </p:sp>
      <p:sp>
        <p:nvSpPr>
          <p:cNvPr id="642055" name="Rectangle 7"/>
          <p:cNvSpPr>
            <a:spLocks noChangeArrowheads="1"/>
          </p:cNvSpPr>
          <p:nvPr/>
        </p:nvSpPr>
        <p:spPr bwMode="auto">
          <a:xfrm>
            <a:off x="5916613" y="3203576"/>
            <a:ext cx="2392362" cy="519113"/>
          </a:xfrm>
          <a:prstGeom prst="rect">
            <a:avLst/>
          </a:prstGeom>
          <a:noFill/>
          <a:ln w="9525" algn="ctr">
            <a:noFill/>
            <a:miter lim="800000"/>
            <a:headEnd/>
            <a:tailEnd/>
          </a:ln>
          <a:effectLst/>
        </p:spPr>
        <p:txBody>
          <a:bodyPr>
            <a:spAutoFit/>
          </a:bodyPr>
          <a:lstStyle/>
          <a:p>
            <a:r>
              <a:rPr lang="en-US" sz="2800" b="1">
                <a:latin typeface="Times New Roman" pitchFamily="18" charset="0"/>
                <a:cs typeface="Times New Roman" pitchFamily="18" charset="0"/>
              </a:rPr>
              <a:t>Nominal</a:t>
            </a:r>
          </a:p>
        </p:txBody>
      </p:sp>
      <p:sp>
        <p:nvSpPr>
          <p:cNvPr id="642056" name="Rectangle 8"/>
          <p:cNvSpPr>
            <a:spLocks noChangeArrowheads="1"/>
          </p:cNvSpPr>
          <p:nvPr/>
        </p:nvSpPr>
        <p:spPr bwMode="auto">
          <a:xfrm>
            <a:off x="5916613" y="3898901"/>
            <a:ext cx="2392362" cy="519113"/>
          </a:xfrm>
          <a:prstGeom prst="rect">
            <a:avLst/>
          </a:prstGeom>
          <a:noFill/>
          <a:ln w="9525" algn="ctr">
            <a:noFill/>
            <a:miter lim="800000"/>
            <a:headEnd/>
            <a:tailEnd/>
          </a:ln>
          <a:effectLst/>
        </p:spPr>
        <p:txBody>
          <a:bodyPr>
            <a:spAutoFit/>
          </a:bodyPr>
          <a:lstStyle/>
          <a:p>
            <a:r>
              <a:rPr lang="en-US" sz="2800" b="1">
                <a:latin typeface="Times New Roman" pitchFamily="18" charset="0"/>
                <a:cs typeface="Times New Roman" pitchFamily="18" charset="0"/>
              </a:rPr>
              <a:t>Ordinal</a:t>
            </a:r>
          </a:p>
        </p:txBody>
      </p:sp>
      <p:sp>
        <p:nvSpPr>
          <p:cNvPr id="642060" name="Rectangle 12"/>
          <p:cNvSpPr>
            <a:spLocks noChangeArrowheads="1"/>
          </p:cNvSpPr>
          <p:nvPr/>
        </p:nvSpPr>
        <p:spPr bwMode="auto">
          <a:xfrm>
            <a:off x="5916613" y="4530726"/>
            <a:ext cx="2392362" cy="519113"/>
          </a:xfrm>
          <a:prstGeom prst="rect">
            <a:avLst/>
          </a:prstGeom>
          <a:noFill/>
          <a:ln w="9525" algn="ctr">
            <a:noFill/>
            <a:miter lim="800000"/>
            <a:headEnd/>
            <a:tailEnd/>
          </a:ln>
          <a:effectLst/>
        </p:spPr>
        <p:txBody>
          <a:bodyPr>
            <a:spAutoFit/>
          </a:bodyPr>
          <a:lstStyle/>
          <a:p>
            <a:r>
              <a:rPr lang="en-US" sz="2800" b="1">
                <a:latin typeface="Times New Roman" pitchFamily="18" charset="0"/>
                <a:cs typeface="Times New Roman" pitchFamily="18" charset="0"/>
              </a:rPr>
              <a:t>Interval</a:t>
            </a:r>
          </a:p>
        </p:txBody>
      </p:sp>
      <p:sp>
        <p:nvSpPr>
          <p:cNvPr id="642061" name="Rectangle 13"/>
          <p:cNvSpPr>
            <a:spLocks noChangeArrowheads="1"/>
          </p:cNvSpPr>
          <p:nvPr/>
        </p:nvSpPr>
        <p:spPr bwMode="auto">
          <a:xfrm>
            <a:off x="5916613" y="5195888"/>
            <a:ext cx="2392362" cy="519112"/>
          </a:xfrm>
          <a:prstGeom prst="rect">
            <a:avLst/>
          </a:prstGeom>
          <a:noFill/>
          <a:ln w="9525" algn="ctr">
            <a:noFill/>
            <a:miter lim="800000"/>
            <a:headEnd/>
            <a:tailEnd/>
          </a:ln>
          <a:effectLst/>
        </p:spPr>
        <p:txBody>
          <a:bodyPr>
            <a:spAutoFit/>
          </a:bodyPr>
          <a:lstStyle/>
          <a:p>
            <a:r>
              <a:rPr lang="en-US" sz="2800" b="1">
                <a:latin typeface="Times New Roman" pitchFamily="18" charset="0"/>
                <a:cs typeface="Times New Roman" pitchFamily="18" charset="0"/>
              </a:rPr>
              <a:t>Ratio</a:t>
            </a:r>
          </a:p>
        </p:txBody>
      </p:sp>
      <p:sp>
        <p:nvSpPr>
          <p:cNvPr id="642062" name="Line 14"/>
          <p:cNvSpPr>
            <a:spLocks noChangeShapeType="1"/>
          </p:cNvSpPr>
          <p:nvPr/>
        </p:nvSpPr>
        <p:spPr bwMode="auto">
          <a:xfrm flipV="1">
            <a:off x="4876800" y="3417888"/>
            <a:ext cx="990600" cy="457200"/>
          </a:xfrm>
          <a:prstGeom prst="line">
            <a:avLst/>
          </a:prstGeom>
          <a:noFill/>
          <a:ln w="9525">
            <a:solidFill>
              <a:schemeClr val="tx1"/>
            </a:solidFill>
            <a:round/>
            <a:headEnd/>
            <a:tailEnd type="triangle" w="med" len="med"/>
          </a:ln>
          <a:effectLst/>
        </p:spPr>
        <p:txBody>
          <a:bodyPr>
            <a:spAutoFit/>
          </a:bodyPr>
          <a:lstStyle/>
          <a:p>
            <a:endParaRPr lang="en-US">
              <a:latin typeface="Times New Roman" pitchFamily="18" charset="0"/>
              <a:cs typeface="Times New Roman" pitchFamily="18" charset="0"/>
            </a:endParaRPr>
          </a:p>
        </p:txBody>
      </p:sp>
      <p:sp>
        <p:nvSpPr>
          <p:cNvPr id="642063" name="Line 15"/>
          <p:cNvSpPr>
            <a:spLocks noChangeShapeType="1"/>
          </p:cNvSpPr>
          <p:nvPr/>
        </p:nvSpPr>
        <p:spPr bwMode="auto">
          <a:xfrm>
            <a:off x="4876800" y="5065713"/>
            <a:ext cx="990600" cy="457200"/>
          </a:xfrm>
          <a:prstGeom prst="line">
            <a:avLst/>
          </a:prstGeom>
          <a:noFill/>
          <a:ln w="9525">
            <a:solidFill>
              <a:schemeClr val="tx1"/>
            </a:solidFill>
            <a:round/>
            <a:headEnd/>
            <a:tailEnd type="triangle" w="med" len="med"/>
          </a:ln>
          <a:effectLst/>
        </p:spPr>
        <p:txBody>
          <a:bodyPr>
            <a:spAutoFit/>
          </a:bodyPr>
          <a:lstStyle/>
          <a:p>
            <a:endParaRPr lang="en-US">
              <a:latin typeface="Times New Roman" pitchFamily="18" charset="0"/>
              <a:cs typeface="Times New Roman" pitchFamily="18" charset="0"/>
            </a:endParaRPr>
          </a:p>
        </p:txBody>
      </p:sp>
      <p:sp>
        <p:nvSpPr>
          <p:cNvPr id="642065" name="Line 17"/>
          <p:cNvSpPr>
            <a:spLocks noChangeShapeType="1"/>
          </p:cNvSpPr>
          <p:nvPr/>
        </p:nvSpPr>
        <p:spPr bwMode="auto">
          <a:xfrm>
            <a:off x="4876800" y="4192588"/>
            <a:ext cx="990600" cy="0"/>
          </a:xfrm>
          <a:prstGeom prst="line">
            <a:avLst/>
          </a:prstGeom>
          <a:noFill/>
          <a:ln w="9525">
            <a:solidFill>
              <a:schemeClr val="tx1"/>
            </a:solidFill>
            <a:round/>
            <a:headEnd/>
            <a:tailEnd type="triangle" w="med" len="med"/>
          </a:ln>
          <a:effectLst/>
        </p:spPr>
        <p:txBody>
          <a:bodyPr>
            <a:spAutoFit/>
          </a:bodyPr>
          <a:lstStyle/>
          <a:p>
            <a:endParaRPr lang="en-US">
              <a:latin typeface="Times New Roman" pitchFamily="18" charset="0"/>
              <a:cs typeface="Times New Roman" pitchFamily="18" charset="0"/>
            </a:endParaRPr>
          </a:p>
        </p:txBody>
      </p:sp>
      <p:sp>
        <p:nvSpPr>
          <p:cNvPr id="642066" name="Line 18"/>
          <p:cNvSpPr>
            <a:spLocks noChangeShapeType="1"/>
          </p:cNvSpPr>
          <p:nvPr/>
        </p:nvSpPr>
        <p:spPr bwMode="auto">
          <a:xfrm>
            <a:off x="4876800" y="4776788"/>
            <a:ext cx="990600" cy="0"/>
          </a:xfrm>
          <a:prstGeom prst="line">
            <a:avLst/>
          </a:prstGeom>
          <a:noFill/>
          <a:ln w="9525">
            <a:solidFill>
              <a:schemeClr val="tx1"/>
            </a:solidFill>
            <a:round/>
            <a:headEnd/>
            <a:tailEnd type="triangle" w="med" len="med"/>
          </a:ln>
          <a:effectLst/>
        </p:spPr>
        <p:txBody>
          <a:bodyPr>
            <a:spAutoFit/>
          </a:bodyPr>
          <a:lstStyle/>
          <a:p>
            <a:endParaRPr lang="en-US">
              <a:latin typeface="Times New Roman" pitchFamily="18" charset="0"/>
              <a:cs typeface="Times New Roman" pitchFamily="18" charset="0"/>
            </a:endParaRPr>
          </a:p>
        </p:txBody>
      </p:sp>
      <p:grpSp>
        <p:nvGrpSpPr>
          <p:cNvPr id="2" name="Group 21"/>
          <p:cNvGrpSpPr>
            <a:grpSpLocks/>
          </p:cNvGrpSpPr>
          <p:nvPr/>
        </p:nvGrpSpPr>
        <p:grpSpPr bwMode="auto">
          <a:xfrm>
            <a:off x="7762875" y="3340100"/>
            <a:ext cx="1682750" cy="2286000"/>
            <a:chOff x="3930" y="2104"/>
            <a:chExt cx="1060" cy="1440"/>
          </a:xfrm>
        </p:grpSpPr>
        <p:sp>
          <p:nvSpPr>
            <p:cNvPr id="642067" name="Text Box 19"/>
            <p:cNvSpPr txBox="1">
              <a:spLocks noChangeArrowheads="1"/>
            </p:cNvSpPr>
            <p:nvPr/>
          </p:nvSpPr>
          <p:spPr bwMode="auto">
            <a:xfrm>
              <a:off x="4174" y="2352"/>
              <a:ext cx="816" cy="407"/>
            </a:xfrm>
            <a:prstGeom prst="rect">
              <a:avLst/>
            </a:prstGeom>
            <a:noFill/>
            <a:ln w="9525" algn="ctr">
              <a:noFill/>
              <a:miter lim="800000"/>
              <a:headEnd/>
              <a:tailEnd/>
            </a:ln>
            <a:effectLst/>
          </p:spPr>
          <p:txBody>
            <a:bodyPr>
              <a:spAutoFit/>
            </a:bodyPr>
            <a:lstStyle/>
            <a:p>
              <a:pPr algn="ctr"/>
              <a:r>
                <a:rPr lang="en-US">
                  <a:latin typeface="Times New Roman" pitchFamily="18" charset="0"/>
                  <a:cs typeface="Times New Roman" pitchFamily="18" charset="0"/>
                </a:rPr>
                <a:t>Lowest to highest</a:t>
              </a:r>
            </a:p>
          </p:txBody>
        </p:sp>
        <p:sp>
          <p:nvSpPr>
            <p:cNvPr id="642068" name="Line 20"/>
            <p:cNvSpPr>
              <a:spLocks noChangeShapeType="1"/>
            </p:cNvSpPr>
            <p:nvPr/>
          </p:nvSpPr>
          <p:spPr bwMode="auto">
            <a:xfrm>
              <a:off x="3930" y="2104"/>
              <a:ext cx="0" cy="1440"/>
            </a:xfrm>
            <a:prstGeom prst="line">
              <a:avLst/>
            </a:prstGeom>
            <a:noFill/>
            <a:ln w="38100">
              <a:solidFill>
                <a:schemeClr val="hlink"/>
              </a:solidFill>
              <a:round/>
              <a:headEnd/>
              <a:tailEnd type="triangle" w="med" len="med"/>
            </a:ln>
            <a:effectLst/>
          </p:spPr>
          <p:txBody>
            <a:bodyPr>
              <a:spAutoFit/>
            </a:bodyPr>
            <a:lstStyle/>
            <a:p>
              <a:endParaRPr lang="en-US">
                <a:latin typeface="Times New Roman" pitchFamily="18" charset="0"/>
                <a:cs typeface="Times New Roman" pitchFamily="18" charset="0"/>
              </a:endParaRPr>
            </a:p>
          </p:txBody>
        </p:sp>
      </p:grpSp>
    </p:spTree>
    <p:extLst>
      <p:ext uri="{BB962C8B-B14F-4D97-AF65-F5344CB8AC3E}">
        <p14:creationId xmlns:p14="http://schemas.microsoft.com/office/powerpoint/2010/main" val="2270435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2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642062"/>
                                        </p:tgtEl>
                                        <p:attrNameLst>
                                          <p:attrName>style.visibility</p:attrName>
                                        </p:attrNameLst>
                                      </p:cBhvr>
                                      <p:to>
                                        <p:strVal val="visible"/>
                                      </p:to>
                                    </p:set>
                                    <p:animEffect transition="in" filter="wipe(left)">
                                      <p:cBhvr>
                                        <p:cTn id="11" dur="1000"/>
                                        <p:tgtEl>
                                          <p:spTgt spid="64206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642055"/>
                                        </p:tgtEl>
                                        <p:attrNameLst>
                                          <p:attrName>style.visibility</p:attrName>
                                        </p:attrNameLst>
                                      </p:cBhvr>
                                      <p:to>
                                        <p:strVal val="visible"/>
                                      </p:to>
                                    </p:set>
                                    <p:animEffect transition="in" filter="wipe(up)">
                                      <p:cBhvr>
                                        <p:cTn id="15" dur="1000"/>
                                        <p:tgtEl>
                                          <p:spTgt spid="642055"/>
                                        </p:tgtEl>
                                      </p:cBhvr>
                                    </p:animEffect>
                                  </p:childTnLst>
                                </p:cTn>
                              </p:par>
                            </p:childTnLst>
                          </p:cTn>
                        </p:par>
                        <p:par>
                          <p:cTn id="16" fill="hold">
                            <p:stCondLst>
                              <p:cond delay="2000"/>
                            </p:stCondLst>
                            <p:childTnLst>
                              <p:par>
                                <p:cTn id="17" presetID="22" presetClass="entr" presetSubtype="8" fill="hold" grpId="0" nodeType="afterEffect">
                                  <p:stCondLst>
                                    <p:cond delay="500"/>
                                  </p:stCondLst>
                                  <p:childTnLst>
                                    <p:set>
                                      <p:cBhvr>
                                        <p:cTn id="18" dur="1" fill="hold">
                                          <p:stCondLst>
                                            <p:cond delay="0"/>
                                          </p:stCondLst>
                                        </p:cTn>
                                        <p:tgtEl>
                                          <p:spTgt spid="642065"/>
                                        </p:tgtEl>
                                        <p:attrNameLst>
                                          <p:attrName>style.visibility</p:attrName>
                                        </p:attrNameLst>
                                      </p:cBhvr>
                                      <p:to>
                                        <p:strVal val="visible"/>
                                      </p:to>
                                    </p:set>
                                    <p:animEffect transition="in" filter="wipe(left)">
                                      <p:cBhvr>
                                        <p:cTn id="19" dur="1000"/>
                                        <p:tgtEl>
                                          <p:spTgt spid="642065"/>
                                        </p:tgtEl>
                                      </p:cBhvr>
                                    </p:animEffect>
                                  </p:childTnLst>
                                </p:cTn>
                              </p:par>
                            </p:childTnLst>
                          </p:cTn>
                        </p:par>
                        <p:par>
                          <p:cTn id="20" fill="hold">
                            <p:stCondLst>
                              <p:cond delay="3500"/>
                            </p:stCondLst>
                            <p:childTnLst>
                              <p:par>
                                <p:cTn id="21" presetID="22" presetClass="entr" presetSubtype="1" fill="hold" grpId="0" nodeType="afterEffect">
                                  <p:stCondLst>
                                    <p:cond delay="0"/>
                                  </p:stCondLst>
                                  <p:childTnLst>
                                    <p:set>
                                      <p:cBhvr>
                                        <p:cTn id="22" dur="1" fill="hold">
                                          <p:stCondLst>
                                            <p:cond delay="0"/>
                                          </p:stCondLst>
                                        </p:cTn>
                                        <p:tgtEl>
                                          <p:spTgt spid="642056"/>
                                        </p:tgtEl>
                                        <p:attrNameLst>
                                          <p:attrName>style.visibility</p:attrName>
                                        </p:attrNameLst>
                                      </p:cBhvr>
                                      <p:to>
                                        <p:strVal val="visible"/>
                                      </p:to>
                                    </p:set>
                                    <p:animEffect transition="in" filter="wipe(up)">
                                      <p:cBhvr>
                                        <p:cTn id="23" dur="1000"/>
                                        <p:tgtEl>
                                          <p:spTgt spid="642056"/>
                                        </p:tgtEl>
                                      </p:cBhvr>
                                    </p:animEffect>
                                  </p:childTnLst>
                                </p:cTn>
                              </p:par>
                            </p:childTnLst>
                          </p:cTn>
                        </p:par>
                        <p:par>
                          <p:cTn id="24" fill="hold">
                            <p:stCondLst>
                              <p:cond delay="4500"/>
                            </p:stCondLst>
                            <p:childTnLst>
                              <p:par>
                                <p:cTn id="25" presetID="22" presetClass="entr" presetSubtype="8" fill="hold" grpId="0" nodeType="afterEffect">
                                  <p:stCondLst>
                                    <p:cond delay="500"/>
                                  </p:stCondLst>
                                  <p:childTnLst>
                                    <p:set>
                                      <p:cBhvr>
                                        <p:cTn id="26" dur="1" fill="hold">
                                          <p:stCondLst>
                                            <p:cond delay="0"/>
                                          </p:stCondLst>
                                        </p:cTn>
                                        <p:tgtEl>
                                          <p:spTgt spid="642066"/>
                                        </p:tgtEl>
                                        <p:attrNameLst>
                                          <p:attrName>style.visibility</p:attrName>
                                        </p:attrNameLst>
                                      </p:cBhvr>
                                      <p:to>
                                        <p:strVal val="visible"/>
                                      </p:to>
                                    </p:set>
                                    <p:animEffect transition="in" filter="wipe(left)">
                                      <p:cBhvr>
                                        <p:cTn id="27" dur="1000"/>
                                        <p:tgtEl>
                                          <p:spTgt spid="642066"/>
                                        </p:tgtEl>
                                      </p:cBhvr>
                                    </p:animEffect>
                                  </p:childTnLst>
                                </p:cTn>
                              </p:par>
                            </p:childTnLst>
                          </p:cTn>
                        </p:par>
                        <p:par>
                          <p:cTn id="28" fill="hold">
                            <p:stCondLst>
                              <p:cond delay="6000"/>
                            </p:stCondLst>
                            <p:childTnLst>
                              <p:par>
                                <p:cTn id="29" presetID="22" presetClass="entr" presetSubtype="1" fill="hold" grpId="0" nodeType="afterEffect">
                                  <p:stCondLst>
                                    <p:cond delay="0"/>
                                  </p:stCondLst>
                                  <p:childTnLst>
                                    <p:set>
                                      <p:cBhvr>
                                        <p:cTn id="30" dur="1" fill="hold">
                                          <p:stCondLst>
                                            <p:cond delay="0"/>
                                          </p:stCondLst>
                                        </p:cTn>
                                        <p:tgtEl>
                                          <p:spTgt spid="642060"/>
                                        </p:tgtEl>
                                        <p:attrNameLst>
                                          <p:attrName>style.visibility</p:attrName>
                                        </p:attrNameLst>
                                      </p:cBhvr>
                                      <p:to>
                                        <p:strVal val="visible"/>
                                      </p:to>
                                    </p:set>
                                    <p:animEffect transition="in" filter="wipe(up)">
                                      <p:cBhvr>
                                        <p:cTn id="31" dur="1000"/>
                                        <p:tgtEl>
                                          <p:spTgt spid="642060"/>
                                        </p:tgtEl>
                                      </p:cBhvr>
                                    </p:animEffect>
                                  </p:childTnLst>
                                </p:cTn>
                              </p:par>
                            </p:childTnLst>
                          </p:cTn>
                        </p:par>
                        <p:par>
                          <p:cTn id="32" fill="hold">
                            <p:stCondLst>
                              <p:cond delay="7000"/>
                            </p:stCondLst>
                            <p:childTnLst>
                              <p:par>
                                <p:cTn id="33" presetID="22" presetClass="entr" presetSubtype="8" fill="hold" grpId="0" nodeType="afterEffect">
                                  <p:stCondLst>
                                    <p:cond delay="500"/>
                                  </p:stCondLst>
                                  <p:childTnLst>
                                    <p:set>
                                      <p:cBhvr>
                                        <p:cTn id="34" dur="1" fill="hold">
                                          <p:stCondLst>
                                            <p:cond delay="0"/>
                                          </p:stCondLst>
                                        </p:cTn>
                                        <p:tgtEl>
                                          <p:spTgt spid="642063"/>
                                        </p:tgtEl>
                                        <p:attrNameLst>
                                          <p:attrName>style.visibility</p:attrName>
                                        </p:attrNameLst>
                                      </p:cBhvr>
                                      <p:to>
                                        <p:strVal val="visible"/>
                                      </p:to>
                                    </p:set>
                                    <p:animEffect transition="in" filter="wipe(left)">
                                      <p:cBhvr>
                                        <p:cTn id="35" dur="1000"/>
                                        <p:tgtEl>
                                          <p:spTgt spid="642063"/>
                                        </p:tgtEl>
                                      </p:cBhvr>
                                    </p:animEffect>
                                  </p:childTnLst>
                                </p:cTn>
                              </p:par>
                            </p:childTnLst>
                          </p:cTn>
                        </p:par>
                        <p:par>
                          <p:cTn id="36" fill="hold">
                            <p:stCondLst>
                              <p:cond delay="8500"/>
                            </p:stCondLst>
                            <p:childTnLst>
                              <p:par>
                                <p:cTn id="37" presetID="22" presetClass="entr" presetSubtype="1" fill="hold" grpId="0" nodeType="afterEffect">
                                  <p:stCondLst>
                                    <p:cond delay="0"/>
                                  </p:stCondLst>
                                  <p:childTnLst>
                                    <p:set>
                                      <p:cBhvr>
                                        <p:cTn id="38" dur="1" fill="hold">
                                          <p:stCondLst>
                                            <p:cond delay="0"/>
                                          </p:stCondLst>
                                        </p:cTn>
                                        <p:tgtEl>
                                          <p:spTgt spid="642061"/>
                                        </p:tgtEl>
                                        <p:attrNameLst>
                                          <p:attrName>style.visibility</p:attrName>
                                        </p:attrNameLst>
                                      </p:cBhvr>
                                      <p:to>
                                        <p:strVal val="visible"/>
                                      </p:to>
                                    </p:set>
                                    <p:animEffect transition="in" filter="wipe(up)">
                                      <p:cBhvr>
                                        <p:cTn id="39" dur="1000"/>
                                        <p:tgtEl>
                                          <p:spTgt spid="642061"/>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nodeType="clickEffect">
                                  <p:stCondLst>
                                    <p:cond delay="0"/>
                                  </p:stCondLst>
                                  <p:childTnLst>
                                    <p:set>
                                      <p:cBhvr>
                                        <p:cTn id="43" dur="1" fill="hold">
                                          <p:stCondLst>
                                            <p:cond delay="0"/>
                                          </p:stCondLst>
                                        </p:cTn>
                                        <p:tgtEl>
                                          <p:spTgt spid="2"/>
                                        </p:tgtEl>
                                        <p:attrNameLst>
                                          <p:attrName>style.visibility</p:attrName>
                                        </p:attrNameLst>
                                      </p:cBhvr>
                                      <p:to>
                                        <p:strVal val="visible"/>
                                      </p:to>
                                    </p:set>
                                    <p:animEffect transition="in" filter="wipe(up)">
                                      <p:cBhvr>
                                        <p:cTn id="4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2052" grpId="0" animBg="1"/>
      <p:bldP spid="642055" grpId="0"/>
      <p:bldP spid="642056" grpId="0"/>
      <p:bldP spid="642060" grpId="0"/>
      <p:bldP spid="642061" grpId="0"/>
      <p:bldP spid="642062" grpId="0" animBg="1"/>
      <p:bldP spid="642063" grpId="0" animBg="1"/>
      <p:bldP spid="642065" grpId="0" animBg="1"/>
      <p:bldP spid="642066"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121859"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C84E297-FA9F-48A9-8777-FD7F4328139E}" type="slidenum">
              <a:rPr lang="en-US" altLang="en-US" smtClean="0">
                <a:solidFill>
                  <a:schemeClr val="bg1"/>
                </a:solidFill>
                <a:latin typeface="Times New Roman" panose="02020603050405020304" pitchFamily="18" charset="0"/>
              </a:rPr>
              <a:pPr/>
              <a:t>60</a:t>
            </a:fld>
            <a:endParaRPr lang="en-US" altLang="en-US" smtClean="0">
              <a:solidFill>
                <a:schemeClr val="bg1"/>
              </a:solidFill>
              <a:latin typeface="Times New Roman" panose="02020603050405020304" pitchFamily="18" charset="0"/>
            </a:endParaRPr>
          </a:p>
        </p:txBody>
      </p:sp>
      <p:sp>
        <p:nvSpPr>
          <p:cNvPr id="207874" name="Rectangle 2"/>
          <p:cNvSpPr>
            <a:spLocks noGrp="1" noChangeArrowheads="1"/>
          </p:cNvSpPr>
          <p:nvPr>
            <p:ph type="title"/>
          </p:nvPr>
        </p:nvSpPr>
        <p:spPr/>
        <p:txBody>
          <a:bodyPr/>
          <a:lstStyle/>
          <a:p>
            <a:pPr>
              <a:defRPr/>
            </a:pPr>
            <a:r>
              <a:rPr lang="en-US" altLang="en-US"/>
              <a:t>The Likert Scale</a:t>
            </a:r>
          </a:p>
        </p:txBody>
      </p:sp>
      <p:sp>
        <p:nvSpPr>
          <p:cNvPr id="121861"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p>
            <a:pPr algn="l">
              <a:lnSpc>
                <a:spcPct val="90000"/>
              </a:lnSpc>
              <a:buFont typeface="Wingdings" panose="05000000000000000000" pitchFamily="2" charset="2"/>
              <a:buChar char="Ø"/>
            </a:pPr>
            <a:r>
              <a:rPr lang="en-US" altLang="en-US" sz="2400"/>
              <a:t>A likert Scale is a measure of attitudes designed to allow respondents to indicate how strongly they agree or disagree with carefully constructed statements that range from very positive to very negative towards an object or subject</a:t>
            </a:r>
          </a:p>
          <a:p>
            <a:pPr algn="l">
              <a:lnSpc>
                <a:spcPct val="90000"/>
              </a:lnSpc>
              <a:buFont typeface="Wingdings" panose="05000000000000000000" pitchFamily="2" charset="2"/>
              <a:buChar char="Ø"/>
            </a:pPr>
            <a:endParaRPr lang="en-US" altLang="en-US" sz="2400"/>
          </a:p>
          <a:p>
            <a:pPr algn="l">
              <a:lnSpc>
                <a:spcPct val="90000"/>
              </a:lnSpc>
              <a:buFont typeface="Wingdings" panose="05000000000000000000" pitchFamily="2" charset="2"/>
              <a:buChar char="Ø"/>
            </a:pPr>
            <a:r>
              <a:rPr lang="en-US" altLang="en-US" sz="2400"/>
              <a:t>The number of alternatives on the Likert scale can vary, often five alternatives are foreseen (see text book examples)</a:t>
            </a:r>
          </a:p>
          <a:p>
            <a:pPr algn="l">
              <a:lnSpc>
                <a:spcPct val="90000"/>
              </a:lnSpc>
              <a:buFont typeface="Wingdings" panose="05000000000000000000" pitchFamily="2" charset="2"/>
              <a:buChar char="Ø"/>
            </a:pPr>
            <a:endParaRPr lang="en-US" altLang="en-US" sz="2400"/>
          </a:p>
          <a:p>
            <a:pPr algn="l">
              <a:lnSpc>
                <a:spcPct val="90000"/>
              </a:lnSpc>
              <a:buFont typeface="Wingdings" panose="05000000000000000000" pitchFamily="2" charset="2"/>
              <a:buChar char="Ø"/>
            </a:pPr>
            <a:r>
              <a:rPr lang="en-US" altLang="en-US" sz="2400"/>
              <a:t>A Likert Scale may include a number of question items, each covering some aspect of the respondent’s attitude,  and these items collectively form an index</a:t>
            </a:r>
          </a:p>
        </p:txBody>
      </p:sp>
    </p:spTree>
    <p:extLst>
      <p:ext uri="{BB962C8B-B14F-4D97-AF65-F5344CB8AC3E}">
        <p14:creationId xmlns:p14="http://schemas.microsoft.com/office/powerpoint/2010/main" val="2929975984"/>
      </p:ext>
    </p:extLst>
  </p:cSld>
  <p:clrMapOvr>
    <a:masterClrMapping/>
  </p:clrMapOvr>
  <p:transition spd="slow"/>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2928F7FA-5B60-452A-9608-099444F7C863}" type="slidenum">
              <a:rPr lang="en-US" altLang="en-US" smtClean="0">
                <a:solidFill>
                  <a:schemeClr val="bg1"/>
                </a:solidFill>
                <a:latin typeface="Times New Roman" panose="02020603050405020304" pitchFamily="18" charset="0"/>
              </a:rPr>
              <a:pPr/>
              <a:t>61</a:t>
            </a:fld>
            <a:endParaRPr lang="en-US" altLang="en-US" smtClean="0">
              <a:solidFill>
                <a:schemeClr val="bg1"/>
              </a:solidFill>
              <a:latin typeface="Times New Roman" panose="02020603050405020304" pitchFamily="18" charset="0"/>
            </a:endParaRPr>
          </a:p>
        </p:txBody>
      </p:sp>
      <p:sp>
        <p:nvSpPr>
          <p:cNvPr id="548866"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Likert Scale</a:t>
            </a:r>
          </a:p>
        </p:txBody>
      </p:sp>
      <p:pic>
        <p:nvPicPr>
          <p:cNvPr id="122884" name="Picture 7" descr="computerInLibrary"/>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892550" y="1133476"/>
            <a:ext cx="4237038" cy="28098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885" name="Rectangle 5"/>
          <p:cNvSpPr>
            <a:spLocks noChangeArrowheads="1"/>
          </p:cNvSpPr>
          <p:nvPr/>
        </p:nvSpPr>
        <p:spPr bwMode="auto">
          <a:xfrm>
            <a:off x="2278063" y="3798888"/>
            <a:ext cx="7535862" cy="2913062"/>
          </a:xfrm>
          <a:prstGeom prst="rect">
            <a:avLst/>
          </a:prstGeom>
          <a:solidFill>
            <a:srgbClr val="FFDD99"/>
          </a:solidFill>
          <a:ln w="9525" algn="ctr">
            <a:solidFill>
              <a:schemeClr val="tx1"/>
            </a:solidFill>
            <a:miter lim="800000"/>
            <a:headEnd/>
            <a:tailEnd/>
          </a:ln>
        </p:spPr>
        <p:txBody>
          <a:bodyPr wrap="none" anchor="ctr"/>
          <a:lstStyle>
            <a:lvl1pPr marL="4572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400"/>
              <a:t>The Internet is superior to traditional libraries for</a:t>
            </a:r>
          </a:p>
          <a:p>
            <a:r>
              <a:rPr lang="en-US" altLang="en-US" sz="2400"/>
              <a:t>comprehensive searches.</a:t>
            </a:r>
          </a:p>
          <a:p>
            <a:pPr lvl="2">
              <a:buFont typeface="Wingdings" panose="05000000000000000000" pitchFamily="2" charset="2"/>
              <a:buChar char="q"/>
            </a:pPr>
            <a:r>
              <a:rPr lang="en-US" altLang="en-US" sz="2400"/>
              <a:t>  Strongly disagree</a:t>
            </a:r>
          </a:p>
          <a:p>
            <a:pPr lvl="2">
              <a:buFont typeface="Wingdings" panose="05000000000000000000" pitchFamily="2" charset="2"/>
              <a:buChar char="q"/>
            </a:pPr>
            <a:r>
              <a:rPr lang="en-US" altLang="en-US" sz="2400"/>
              <a:t>  Disagree</a:t>
            </a:r>
          </a:p>
          <a:p>
            <a:pPr lvl="2">
              <a:buFont typeface="Wingdings" panose="05000000000000000000" pitchFamily="2" charset="2"/>
              <a:buChar char="q"/>
            </a:pPr>
            <a:r>
              <a:rPr lang="en-US" altLang="en-US" sz="2400"/>
              <a:t>  Neither agree nor disagree</a:t>
            </a:r>
          </a:p>
          <a:p>
            <a:pPr lvl="2">
              <a:buFont typeface="Wingdings" panose="05000000000000000000" pitchFamily="2" charset="2"/>
              <a:buChar char="q"/>
            </a:pPr>
            <a:r>
              <a:rPr lang="en-US" altLang="en-US" sz="2400"/>
              <a:t>  Agree</a:t>
            </a:r>
          </a:p>
          <a:p>
            <a:pPr lvl="2">
              <a:buFont typeface="Wingdings" panose="05000000000000000000" pitchFamily="2" charset="2"/>
              <a:buChar char="q"/>
            </a:pPr>
            <a:r>
              <a:rPr lang="en-US" altLang="en-US" sz="2400"/>
              <a:t>  Strongly agree</a:t>
            </a:r>
          </a:p>
        </p:txBody>
      </p:sp>
    </p:spTree>
    <p:extLst>
      <p:ext uri="{BB962C8B-B14F-4D97-AF65-F5344CB8AC3E}">
        <p14:creationId xmlns:p14="http://schemas.microsoft.com/office/powerpoint/2010/main" val="844859857"/>
      </p:ext>
    </p:extLst>
  </p:cSld>
  <p:clrMapOvr>
    <a:masterClrMapping/>
  </p:clrMapOvr>
  <p:transition>
    <p:cove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124931"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B4C6A0F2-7494-49BE-9C99-F44012656540}" type="slidenum">
              <a:rPr lang="en-US" altLang="en-US" smtClean="0">
                <a:solidFill>
                  <a:schemeClr val="bg1"/>
                </a:solidFill>
                <a:latin typeface="Times New Roman" panose="02020603050405020304" pitchFamily="18" charset="0"/>
              </a:rPr>
              <a:pPr/>
              <a:t>62</a:t>
            </a:fld>
            <a:endParaRPr lang="en-US" altLang="en-US" smtClean="0">
              <a:solidFill>
                <a:schemeClr val="bg1"/>
              </a:solidFill>
              <a:latin typeface="Times New Roman" panose="02020603050405020304" pitchFamily="18" charset="0"/>
            </a:endParaRPr>
          </a:p>
        </p:txBody>
      </p:sp>
      <p:sp>
        <p:nvSpPr>
          <p:cNvPr id="207874" name="Rectangle 2"/>
          <p:cNvSpPr>
            <a:spLocks noGrp="1" noChangeArrowheads="1"/>
          </p:cNvSpPr>
          <p:nvPr>
            <p:ph type="title"/>
          </p:nvPr>
        </p:nvSpPr>
        <p:spPr/>
        <p:txBody>
          <a:bodyPr/>
          <a:lstStyle/>
          <a:p>
            <a:pPr>
              <a:defRPr/>
            </a:pPr>
            <a:r>
              <a:rPr lang="en-US" altLang="en-US"/>
              <a:t>The Likert Scale</a:t>
            </a:r>
          </a:p>
        </p:txBody>
      </p:sp>
      <p:sp>
        <p:nvSpPr>
          <p:cNvPr id="124933" name="Rectangle 3"/>
          <p:cNvSpPr>
            <a:spLocks noGrp="1" noChangeArrowheads="1"/>
          </p:cNvSpPr>
          <p:nvPr>
            <p:ph type="body" idx="1"/>
          </p:nvPr>
        </p:nvSpPr>
        <p:spPr bwMode="auto">
          <a:xfrm>
            <a:off x="300038" y="1600200"/>
            <a:ext cx="11172825" cy="4876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fontScale="92500" lnSpcReduction="20000"/>
          </a:bodyPr>
          <a:lstStyle/>
          <a:p>
            <a:pPr marL="0" indent="0" algn="just">
              <a:buNone/>
            </a:pPr>
            <a:r>
              <a:rPr lang="en-US" altLang="en-US" sz="2000" dirty="0">
                <a:latin typeface="Times New Roman" pitchFamily="18" charset="0"/>
                <a:cs typeface="Times New Roman" pitchFamily="18" charset="0"/>
              </a:rPr>
              <a:t>The </a:t>
            </a:r>
            <a:r>
              <a:rPr lang="en-US" altLang="en-US" sz="2000" b="1" dirty="0" err="1">
                <a:latin typeface="Times New Roman" pitchFamily="18" charset="0"/>
                <a:cs typeface="Times New Roman" pitchFamily="18" charset="0"/>
              </a:rPr>
              <a:t>Likert</a:t>
            </a:r>
            <a:r>
              <a:rPr lang="en-US" altLang="en-US" sz="2000" b="1" dirty="0">
                <a:latin typeface="Times New Roman" pitchFamily="18" charset="0"/>
                <a:cs typeface="Times New Roman" pitchFamily="18" charset="0"/>
              </a:rPr>
              <a:t> scale</a:t>
            </a:r>
            <a:r>
              <a:rPr lang="en-US" altLang="en-US" sz="2000" dirty="0">
                <a:latin typeface="Times New Roman" pitchFamily="18" charset="0"/>
                <a:cs typeface="Times New Roman" pitchFamily="18" charset="0"/>
              </a:rPr>
              <a:t> was developed by </a:t>
            </a:r>
            <a:r>
              <a:rPr lang="en-US" altLang="en-US" sz="2000" dirty="0" err="1">
                <a:latin typeface="Times New Roman" pitchFamily="18" charset="0"/>
                <a:cs typeface="Times New Roman" pitchFamily="18" charset="0"/>
              </a:rPr>
              <a:t>Rensis</a:t>
            </a:r>
            <a:r>
              <a:rPr lang="en-US" altLang="en-US" sz="2000" dirty="0">
                <a:latin typeface="Times New Roman" pitchFamily="18" charset="0"/>
                <a:cs typeface="Times New Roman" pitchFamily="18" charset="0"/>
              </a:rPr>
              <a:t> </a:t>
            </a:r>
            <a:r>
              <a:rPr lang="en-US" altLang="en-US" sz="2000" dirty="0" err="1">
                <a:latin typeface="Times New Roman" pitchFamily="18" charset="0"/>
                <a:cs typeface="Times New Roman" pitchFamily="18" charset="0"/>
              </a:rPr>
              <a:t>Likert</a:t>
            </a:r>
            <a:r>
              <a:rPr lang="en-US" altLang="en-US" sz="2000" dirty="0">
                <a:latin typeface="Times New Roman" pitchFamily="18" charset="0"/>
                <a:cs typeface="Times New Roman" pitchFamily="18" charset="0"/>
              </a:rPr>
              <a:t> and is the most frequently used variation of the summated rating scale. </a:t>
            </a:r>
          </a:p>
          <a:p>
            <a:pPr marL="358775" lvl="2" algn="just">
              <a:lnSpc>
                <a:spcPct val="150000"/>
              </a:lnSpc>
            </a:pPr>
            <a:r>
              <a:rPr lang="en-US" altLang="en-US" sz="2200" b="1" dirty="0">
                <a:latin typeface="Times New Roman" pitchFamily="18" charset="0"/>
                <a:cs typeface="Times New Roman" pitchFamily="18" charset="0"/>
              </a:rPr>
              <a:t>Summated rating scales</a:t>
            </a:r>
            <a:r>
              <a:rPr lang="en-US" altLang="en-US" sz="2200" dirty="0">
                <a:latin typeface="Times New Roman" pitchFamily="18" charset="0"/>
                <a:cs typeface="Times New Roman" pitchFamily="18" charset="0"/>
              </a:rPr>
              <a:t> consist of statements that express either a favorable or unfavorable attitude toward the object of interest. </a:t>
            </a:r>
          </a:p>
          <a:p>
            <a:pPr marL="358775" lvl="2" algn="just">
              <a:lnSpc>
                <a:spcPct val="150000"/>
              </a:lnSpc>
            </a:pPr>
            <a:r>
              <a:rPr lang="en-US" altLang="en-US" sz="2200" dirty="0">
                <a:latin typeface="Times New Roman" pitchFamily="18" charset="0"/>
                <a:cs typeface="Times New Roman" pitchFamily="18" charset="0"/>
              </a:rPr>
              <a:t>The participant is asked to agree or disagree with each statement. </a:t>
            </a:r>
          </a:p>
          <a:p>
            <a:pPr marL="358775" lvl="2" algn="just">
              <a:lnSpc>
                <a:spcPct val="150000"/>
              </a:lnSpc>
            </a:pPr>
            <a:r>
              <a:rPr lang="en-US" altLang="en-US" sz="2200" dirty="0">
                <a:latin typeface="Times New Roman" pitchFamily="18" charset="0"/>
                <a:cs typeface="Times New Roman" pitchFamily="18" charset="0"/>
              </a:rPr>
              <a:t>Each response is given a numerical score to reflect its degree of attitudinal favorableness and the scores may be summed to measure the participant’s overall attitude. </a:t>
            </a:r>
          </a:p>
          <a:p>
            <a:pPr marL="358775" lvl="2" algn="just">
              <a:lnSpc>
                <a:spcPct val="150000"/>
              </a:lnSpc>
            </a:pPr>
            <a:r>
              <a:rPr lang="en-US" altLang="en-US" sz="2200" dirty="0" err="1">
                <a:latin typeface="Times New Roman" pitchFamily="18" charset="0"/>
                <a:cs typeface="Times New Roman" pitchFamily="18" charset="0"/>
              </a:rPr>
              <a:t>Likert</a:t>
            </a:r>
            <a:r>
              <a:rPr lang="en-US" altLang="en-US" sz="2200" dirty="0">
                <a:latin typeface="Times New Roman" pitchFamily="18" charset="0"/>
                <a:cs typeface="Times New Roman" pitchFamily="18" charset="0"/>
              </a:rPr>
              <a:t>-like scales may use 7 or 9 scale points. </a:t>
            </a:r>
          </a:p>
          <a:p>
            <a:pPr marL="358775" lvl="2" algn="just">
              <a:lnSpc>
                <a:spcPct val="150000"/>
              </a:lnSpc>
            </a:pPr>
            <a:r>
              <a:rPr lang="en-US" altLang="en-US" sz="2200" dirty="0">
                <a:latin typeface="Times New Roman" pitchFamily="18" charset="0"/>
                <a:cs typeface="Times New Roman" pitchFamily="18" charset="0"/>
              </a:rPr>
              <a:t>They are quick and easy to construct. </a:t>
            </a:r>
          </a:p>
          <a:p>
            <a:pPr marL="358775" lvl="2" algn="just">
              <a:lnSpc>
                <a:spcPct val="150000"/>
              </a:lnSpc>
            </a:pPr>
            <a:r>
              <a:rPr lang="en-US" altLang="en-US" sz="2200" dirty="0">
                <a:latin typeface="Times New Roman" pitchFamily="18" charset="0"/>
                <a:cs typeface="Times New Roman" pitchFamily="18" charset="0"/>
              </a:rPr>
              <a:t>The scale produces interval data.</a:t>
            </a:r>
          </a:p>
          <a:p>
            <a:pPr marL="358775" lvl="2" algn="just">
              <a:lnSpc>
                <a:spcPct val="150000"/>
              </a:lnSpc>
            </a:pPr>
            <a:r>
              <a:rPr lang="en-US" altLang="en-US" dirty="0">
                <a:latin typeface="Times New Roman" pitchFamily="18" charset="0"/>
                <a:cs typeface="Times New Roman" pitchFamily="18" charset="0"/>
              </a:rPr>
              <a:t>Researchers have found that a larger number of items for each attitude object improves the reliability of the scale.</a:t>
            </a:r>
          </a:p>
        </p:txBody>
      </p:sp>
    </p:spTree>
    <p:extLst>
      <p:ext uri="{BB962C8B-B14F-4D97-AF65-F5344CB8AC3E}">
        <p14:creationId xmlns:p14="http://schemas.microsoft.com/office/powerpoint/2010/main" val="2429891292"/>
      </p:ext>
    </p:extLst>
  </p:cSld>
  <p:clrMapOvr>
    <a:masterClrMapping/>
  </p:clrMapOvr>
  <p:transition spd="slow"/>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125955"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49CAD14-CFC9-4C0C-91F5-516FE91C06B2}" type="slidenum">
              <a:rPr lang="en-US" altLang="en-US" smtClean="0">
                <a:solidFill>
                  <a:schemeClr val="bg1"/>
                </a:solidFill>
                <a:latin typeface="Times New Roman" panose="02020603050405020304" pitchFamily="18" charset="0"/>
              </a:rPr>
              <a:pPr/>
              <a:t>63</a:t>
            </a:fld>
            <a:endParaRPr lang="en-US" altLang="en-US" smtClean="0">
              <a:solidFill>
                <a:schemeClr val="bg1"/>
              </a:solidFill>
              <a:latin typeface="Times New Roman" panose="02020603050405020304" pitchFamily="18" charset="0"/>
            </a:endParaRPr>
          </a:p>
        </p:txBody>
      </p:sp>
      <p:sp>
        <p:nvSpPr>
          <p:cNvPr id="208898" name="Rectangle 2"/>
          <p:cNvSpPr>
            <a:spLocks noGrp="1" noChangeArrowheads="1"/>
          </p:cNvSpPr>
          <p:nvPr>
            <p:ph type="title"/>
          </p:nvPr>
        </p:nvSpPr>
        <p:spPr/>
        <p:txBody>
          <a:bodyPr/>
          <a:lstStyle/>
          <a:p>
            <a:pPr>
              <a:defRPr/>
            </a:pPr>
            <a:r>
              <a:rPr lang="en-US" altLang="en-US"/>
              <a:t>The Semantic Differential</a:t>
            </a:r>
          </a:p>
        </p:txBody>
      </p:sp>
      <p:sp>
        <p:nvSpPr>
          <p:cNvPr id="125957"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a:bodyPr>
          <a:lstStyle/>
          <a:p>
            <a:pPr algn="just">
              <a:lnSpc>
                <a:spcPct val="150000"/>
              </a:lnSpc>
              <a:buFont typeface="Wingdings" panose="05000000000000000000" pitchFamily="2" charset="2"/>
              <a:buChar char="Ø"/>
            </a:pPr>
            <a:r>
              <a:rPr lang="en-US" altLang="en-US" dirty="0">
                <a:latin typeface="Times New Roman" pitchFamily="18" charset="0"/>
                <a:cs typeface="Times New Roman" pitchFamily="18" charset="0"/>
              </a:rPr>
              <a:t>The semantic differential is an attitude measuring technique that consists of a series of seven bi-polar rating scales which allow response to a concept (e.g. organization, product, service, job)</a:t>
            </a:r>
          </a:p>
          <a:p>
            <a:pPr algn="just">
              <a:lnSpc>
                <a:spcPct val="150000"/>
              </a:lnSpc>
              <a:buFont typeface="Wingdings" panose="05000000000000000000" pitchFamily="2" charset="2"/>
              <a:buChar char="Ø"/>
            </a:pPr>
            <a:endParaRPr lang="en-US" altLang="en-US" dirty="0">
              <a:latin typeface="Times New Roman" pitchFamily="18" charset="0"/>
              <a:cs typeface="Times New Roman" pitchFamily="18" charset="0"/>
            </a:endParaRPr>
          </a:p>
          <a:p>
            <a:pPr algn="just">
              <a:lnSpc>
                <a:spcPct val="150000"/>
              </a:lnSpc>
              <a:buFont typeface="Wingdings" panose="05000000000000000000" pitchFamily="2" charset="2"/>
              <a:buChar char="Ø"/>
            </a:pPr>
            <a:r>
              <a:rPr lang="en-US" altLang="en-US" dirty="0">
                <a:latin typeface="Times New Roman" pitchFamily="18" charset="0"/>
                <a:cs typeface="Times New Roman" pitchFamily="18" charset="0"/>
              </a:rPr>
              <a:t>An advantage of the semantic differential is its versatility, on the other hand, it uses extremes  which may influence respondents’ answers</a:t>
            </a:r>
          </a:p>
        </p:txBody>
      </p:sp>
    </p:spTree>
    <p:extLst>
      <p:ext uri="{BB962C8B-B14F-4D97-AF65-F5344CB8AC3E}">
        <p14:creationId xmlns:p14="http://schemas.microsoft.com/office/powerpoint/2010/main" val="2827805120"/>
      </p:ext>
    </p:extLst>
  </p:cSld>
  <p:clrMapOvr>
    <a:masterClrMapping/>
  </p:clrMapOvr>
  <p:transition spd="slow"/>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49246FBF-3C29-428F-B739-66A625032F99}" type="slidenum">
              <a:rPr lang="en-US" altLang="en-US" smtClean="0">
                <a:solidFill>
                  <a:schemeClr val="bg1"/>
                </a:solidFill>
                <a:latin typeface="Times New Roman" panose="02020603050405020304" pitchFamily="18" charset="0"/>
              </a:rPr>
              <a:pPr/>
              <a:t>64</a:t>
            </a:fld>
            <a:endParaRPr lang="en-US" altLang="en-US" smtClean="0">
              <a:solidFill>
                <a:schemeClr val="bg1"/>
              </a:solidFill>
              <a:latin typeface="Times New Roman" panose="02020603050405020304" pitchFamily="18" charset="0"/>
            </a:endParaRPr>
          </a:p>
        </p:txBody>
      </p:sp>
      <p:sp>
        <p:nvSpPr>
          <p:cNvPr id="550914"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Semantic Differential</a:t>
            </a:r>
          </a:p>
        </p:txBody>
      </p:sp>
      <p:pic>
        <p:nvPicPr>
          <p:cNvPr id="126980" name="Picture 12" descr="LandsEndCatalo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1524000" y="1266826"/>
            <a:ext cx="5448300" cy="35909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6981" name="Picture 2" descr="C:\Documents and Settings\Pamela Schindler\My Documents\MyFiles\Book\BRM\BRM_11e\PPT\art\ch1-17\1-17\ch12_JPG\coo73702_1203b.jpg"/>
          <p:cNvPicPr>
            <a:picLocks noChangeAspect="1" noChangeArrowheads="1"/>
          </p:cNvPicPr>
          <p:nvPr/>
        </p:nvPicPr>
        <p:blipFill>
          <a:blip r:embed="rId4">
            <a:extLst>
              <a:ext uri="{28A0092B-C50C-407E-A947-70E740481C1C}">
                <a14:useLocalDpi xmlns:a14="http://schemas.microsoft.com/office/drawing/2010/main" val="0"/>
              </a:ext>
            </a:extLst>
          </a:blip>
          <a:srcRect l="28212" t="2902" r="6799" b="86765"/>
          <a:stretch>
            <a:fillRect/>
          </a:stretch>
        </p:blipFill>
        <p:spPr bwMode="auto">
          <a:xfrm>
            <a:off x="1981201" y="4694239"/>
            <a:ext cx="8334375" cy="180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90278210"/>
      </p:ext>
    </p:extLst>
  </p:cSld>
  <p:clrMapOvr>
    <a:masterClrMapping/>
  </p:clrMapOvr>
  <p:transition>
    <p:cove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Date Placeholder 3"/>
          <p:cNvSpPr>
            <a:spLocks noGrp="1"/>
          </p:cNvSpPr>
          <p:nvPr>
            <p:ph type="dt" sz="quarter" idx="4294967295"/>
          </p:nvPr>
        </p:nvSpPr>
        <p:spPr bwMode="auto">
          <a:xfrm>
            <a:off x="9906000" y="6588126"/>
            <a:ext cx="800100" cy="2698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1000">
                <a:solidFill>
                  <a:schemeClr val="bg1"/>
                </a:solidFill>
                <a:latin typeface="Times New Roman" panose="02020603050405020304" pitchFamily="18" charset="0"/>
              </a:rPr>
              <a:t>29 August 2005</a:t>
            </a:r>
          </a:p>
        </p:txBody>
      </p:sp>
      <p:sp>
        <p:nvSpPr>
          <p:cNvPr id="129027" name="Slide Number Placeholder 5"/>
          <p:cNvSpPr>
            <a:spLocks noGrp="1"/>
          </p:cNvSpPr>
          <p:nvPr>
            <p:ph type="sldNum" sz="quarter" idx="10"/>
          </p:nvPr>
        </p:nvSpPr>
        <p:spPr>
          <a:xfrm>
            <a:off x="9753600" y="6477000"/>
            <a:ext cx="4572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1D222BD-9832-472C-BA87-685B281AC86C}" type="slidenum">
              <a:rPr lang="en-US" altLang="en-US" smtClean="0">
                <a:solidFill>
                  <a:schemeClr val="bg1"/>
                </a:solidFill>
                <a:latin typeface="Times New Roman" panose="02020603050405020304" pitchFamily="18" charset="0"/>
              </a:rPr>
              <a:pPr/>
              <a:t>65</a:t>
            </a:fld>
            <a:endParaRPr lang="en-US" altLang="en-US" smtClean="0">
              <a:solidFill>
                <a:schemeClr val="bg1"/>
              </a:solidFill>
              <a:latin typeface="Times New Roman" panose="02020603050405020304" pitchFamily="18" charset="0"/>
            </a:endParaRPr>
          </a:p>
        </p:txBody>
      </p:sp>
      <p:sp>
        <p:nvSpPr>
          <p:cNvPr id="208898" name="Rectangle 2"/>
          <p:cNvSpPr>
            <a:spLocks noGrp="1" noChangeArrowheads="1"/>
          </p:cNvSpPr>
          <p:nvPr>
            <p:ph type="title"/>
          </p:nvPr>
        </p:nvSpPr>
        <p:spPr/>
        <p:txBody>
          <a:bodyPr/>
          <a:lstStyle/>
          <a:p>
            <a:pPr>
              <a:defRPr/>
            </a:pPr>
            <a:r>
              <a:rPr lang="en-US" altLang="en-US"/>
              <a:t>The Semantic Differential</a:t>
            </a:r>
          </a:p>
        </p:txBody>
      </p:sp>
      <p:sp>
        <p:nvSpPr>
          <p:cNvPr id="129029" name="Rectangle 3"/>
          <p:cNvSpPr>
            <a:spLocks noGrp="1" noChangeArrowheads="1"/>
          </p:cNvSpPr>
          <p:nvPr>
            <p:ph type="body" idx="1"/>
          </p:nvPr>
        </p:nvSpPr>
        <p:spPr bwMode="auto">
          <a:xfrm>
            <a:off x="328613" y="1385888"/>
            <a:ext cx="11487150" cy="52292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fontScale="92500" lnSpcReduction="10000"/>
          </a:bodyPr>
          <a:lstStyle/>
          <a:p>
            <a:pPr algn="just" eaLnBrk="1" hangingPunct="1">
              <a:lnSpc>
                <a:spcPct val="150000"/>
              </a:lnSpc>
            </a:pPr>
            <a:r>
              <a:rPr lang="en-US" altLang="en-US" sz="2000" dirty="0">
                <a:latin typeface="Times New Roman" pitchFamily="18" charset="0"/>
                <a:cs typeface="Times New Roman" pitchFamily="18" charset="0"/>
              </a:rPr>
              <a:t>The </a:t>
            </a:r>
            <a:r>
              <a:rPr lang="en-US" altLang="en-US" sz="2000" b="1" dirty="0">
                <a:latin typeface="Times New Roman" pitchFamily="18" charset="0"/>
                <a:cs typeface="Times New Roman" pitchFamily="18" charset="0"/>
              </a:rPr>
              <a:t>semantic differential</a:t>
            </a:r>
            <a:r>
              <a:rPr lang="en-US" altLang="en-US" sz="2000" dirty="0">
                <a:latin typeface="Times New Roman" pitchFamily="18" charset="0"/>
                <a:cs typeface="Times New Roman" pitchFamily="18" charset="0"/>
              </a:rPr>
              <a:t> scale measures the psychological meanings of an attitude object using bipolar adjectives. </a:t>
            </a:r>
          </a:p>
          <a:p>
            <a:pPr algn="just" eaLnBrk="1" hangingPunct="1">
              <a:lnSpc>
                <a:spcPct val="150000"/>
              </a:lnSpc>
            </a:pPr>
            <a:r>
              <a:rPr lang="en-US" altLang="en-US" sz="2000" dirty="0">
                <a:latin typeface="Times New Roman" pitchFamily="18" charset="0"/>
                <a:cs typeface="Times New Roman" pitchFamily="18" charset="0"/>
              </a:rPr>
              <a:t>Researchers use this scale for studies of brand and institutional image, employee morale, safety, financial soundness, trust, etc. </a:t>
            </a:r>
          </a:p>
          <a:p>
            <a:pPr algn="just" eaLnBrk="1" hangingPunct="1">
              <a:lnSpc>
                <a:spcPct val="150000"/>
              </a:lnSpc>
            </a:pPr>
            <a:r>
              <a:rPr lang="en-US" altLang="en-US" sz="2000" dirty="0">
                <a:latin typeface="Times New Roman" pitchFamily="18" charset="0"/>
                <a:cs typeface="Times New Roman" pitchFamily="18" charset="0"/>
              </a:rPr>
              <a:t>The method consists of a set of bipolar rating scales, usually with 7 points, by which one or more participants rate one or more concepts on each scale item. </a:t>
            </a:r>
          </a:p>
          <a:p>
            <a:pPr algn="just" eaLnBrk="1" hangingPunct="1">
              <a:lnSpc>
                <a:spcPct val="150000"/>
              </a:lnSpc>
            </a:pPr>
            <a:r>
              <a:rPr lang="en-US" altLang="en-US" sz="2000" dirty="0">
                <a:latin typeface="Times New Roman" pitchFamily="18" charset="0"/>
                <a:cs typeface="Times New Roman" pitchFamily="18" charset="0"/>
              </a:rPr>
              <a:t>The scale is based on the proposition that an object can have several dimensions of connotative meaning. The meanings are located in multidimensional property space, called semantic space. </a:t>
            </a:r>
          </a:p>
          <a:p>
            <a:pPr algn="just" eaLnBrk="1" hangingPunct="1">
              <a:lnSpc>
                <a:spcPct val="150000"/>
              </a:lnSpc>
            </a:pPr>
            <a:r>
              <a:rPr lang="en-US" altLang="en-US" sz="2000" dirty="0">
                <a:latin typeface="Times New Roman" pitchFamily="18" charset="0"/>
                <a:cs typeface="Times New Roman" pitchFamily="18" charset="0"/>
              </a:rPr>
              <a:t>The semantic differential scale is efficient and easy for securing attitudes from a large sample. Attitudes may be measured in both direction and intensity. The total set of responses provides a comprehensive picture of the meaning of an object and a measure of the person doing the rating. It is standardized and produces interval data.</a:t>
            </a:r>
          </a:p>
        </p:txBody>
      </p:sp>
    </p:spTree>
    <p:extLst>
      <p:ext uri="{BB962C8B-B14F-4D97-AF65-F5344CB8AC3E}">
        <p14:creationId xmlns:p14="http://schemas.microsoft.com/office/powerpoint/2010/main" val="980078527"/>
      </p:ext>
    </p:extLst>
  </p:cSld>
  <p:clrMapOvr>
    <a:masterClrMapping/>
  </p:clrMapOvr>
  <p:transition spd="slow"/>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B67E4D48-0FAD-463D-A914-79682FDAB6B6}" type="slidenum">
              <a:rPr lang="en-US" altLang="en-US" smtClean="0">
                <a:solidFill>
                  <a:schemeClr val="bg1"/>
                </a:solidFill>
                <a:latin typeface="Times New Roman" panose="02020603050405020304" pitchFamily="18" charset="0"/>
              </a:rPr>
              <a:pPr/>
              <a:t>66</a:t>
            </a:fld>
            <a:endParaRPr lang="en-US" altLang="en-US" smtClean="0">
              <a:solidFill>
                <a:schemeClr val="bg1"/>
              </a:solidFill>
              <a:latin typeface="Times New Roman" panose="02020603050405020304" pitchFamily="18" charset="0"/>
            </a:endParaRPr>
          </a:p>
        </p:txBody>
      </p:sp>
      <p:sp>
        <p:nvSpPr>
          <p:cNvPr id="553990" name="Rectangle 6"/>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Adapting SD Scales</a:t>
            </a:r>
            <a:r>
              <a:rPr lang="en-US" altLang="en-US" sz="4000"/>
              <a:t> </a:t>
            </a:r>
          </a:p>
        </p:txBody>
      </p:sp>
      <p:graphicFrame>
        <p:nvGraphicFramePr>
          <p:cNvPr id="554240" name="Group 256"/>
          <p:cNvGraphicFramePr>
            <a:graphicFrameLocks noGrp="1"/>
          </p:cNvGraphicFramePr>
          <p:nvPr>
            <p:ph idx="1"/>
          </p:nvPr>
        </p:nvGraphicFramePr>
        <p:xfrm>
          <a:off x="1695450" y="1538288"/>
          <a:ext cx="8229600" cy="5194302"/>
        </p:xfrm>
        <a:graphic>
          <a:graphicData uri="http://schemas.openxmlformats.org/drawingml/2006/table">
            <a:tbl>
              <a:tblPr/>
              <a:tblGrid>
                <a:gridCol w="2743200"/>
                <a:gridCol w="2706688"/>
                <a:gridCol w="2779712"/>
              </a:tblGrid>
              <a:tr h="396923">
                <a:tc gridSpan="3">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000" b="1" i="1" u="none" strike="noStrike" cap="none" normalizeH="0" baseline="0" smtClean="0">
                          <a:ln>
                            <a:noFill/>
                          </a:ln>
                          <a:solidFill>
                            <a:schemeClr val="bg1"/>
                          </a:solidFill>
                          <a:effectLst/>
                          <a:latin typeface="Arial" panose="020B0604020202020204" pitchFamily="34" charset="0"/>
                        </a:rPr>
                        <a:t>Convenience of Reaching the Store from Your Location</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AC07A"/>
                    </a:solidFill>
                  </a:tcPr>
                </a:tc>
                <a:tc hMerge="1">
                  <a:txBody>
                    <a:bodyPr/>
                    <a:lstStyle/>
                    <a:p>
                      <a:endParaRPr lang="en-US"/>
                    </a:p>
                  </a:txBody>
                  <a:tcPr/>
                </a:tc>
                <a:tc hMerge="1">
                  <a:txBody>
                    <a:bodyPr/>
                    <a:lstStyle/>
                    <a:p>
                      <a:endParaRPr lang="en-US"/>
                    </a:p>
                  </a:txBody>
                  <a:tcPr/>
                </a:tc>
              </a:tr>
              <a:tr h="325478">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Nearby</a:t>
                      </a:r>
                    </a:p>
                  </a:txBody>
                  <a:tcPr marT="45726" marB="45726" horzOverflow="overflow">
                    <a:lnL w="28575"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Distant</a:t>
                      </a:r>
                    </a:p>
                  </a:txBody>
                  <a:tcPr marT="45726" marB="45726" horzOverflow="overflow">
                    <a:lnL>
                      <a:noFill/>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solidFill>
                      <a:srgbClr val="FFDD99"/>
                    </a:solidFill>
                  </a:tcPr>
                </a:tc>
              </a:tr>
              <a:tr h="342942">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Short time required to reach store</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Long time required to reach store</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327065">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Difficult drive</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Easy Drive</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325478">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Difficult to find parking place</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Easy to find parking place</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325478">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Convenient to other stores I shop</a:t>
                      </a:r>
                    </a:p>
                  </a:txBody>
                  <a:tcPr marT="45726" marB="45726" horzOverflow="overflow">
                    <a:lnL w="28575"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Inconvenient to other stores I shop</a:t>
                      </a:r>
                    </a:p>
                  </a:txBody>
                  <a:tcPr marT="45726" marB="45726" horzOverflow="overflow">
                    <a:lnL>
                      <a:noFill/>
                    </a:lnL>
                    <a:lnR w="28575"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r>
              <a:tr h="396288">
                <a:tc gridSpan="3">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000" b="1" i="1" u="none" strike="noStrike" cap="none" normalizeH="0" baseline="0" smtClean="0">
                          <a:ln>
                            <a:noFill/>
                          </a:ln>
                          <a:solidFill>
                            <a:schemeClr val="bg1"/>
                          </a:solidFill>
                          <a:effectLst/>
                          <a:latin typeface="Arial" panose="020B0604020202020204" pitchFamily="34" charset="0"/>
                        </a:rPr>
                        <a:t>Products offered</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AC07A"/>
                    </a:solidFill>
                  </a:tcPr>
                </a:tc>
                <a:tc hMerge="1">
                  <a:txBody>
                    <a:bodyPr/>
                    <a:lstStyle/>
                    <a:p>
                      <a:endParaRPr lang="en-US"/>
                    </a:p>
                  </a:txBody>
                  <a:tcPr/>
                </a:tc>
                <a:tc hMerge="1">
                  <a:txBody>
                    <a:bodyPr/>
                    <a:lstStyle/>
                    <a:p>
                      <a:endParaRPr lang="en-US"/>
                    </a:p>
                  </a:txBody>
                  <a:tcPr/>
                </a:tc>
              </a:tr>
              <a:tr h="477896">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Wide selection of different</a:t>
                      </a:r>
                      <a:br>
                        <a:rPr kumimoji="0" lang="en-US" altLang="en-US" sz="1200" b="0" i="1" u="none" strike="noStrike" cap="none" normalizeH="0" baseline="0" smtClean="0">
                          <a:ln>
                            <a:noFill/>
                          </a:ln>
                          <a:solidFill>
                            <a:schemeClr val="tx1"/>
                          </a:solidFill>
                          <a:effectLst/>
                          <a:latin typeface="Arial" panose="020B0604020202020204" pitchFamily="34" charset="0"/>
                        </a:rPr>
                      </a:br>
                      <a:r>
                        <a:rPr kumimoji="0" lang="en-US" altLang="en-US" sz="1200" b="0" i="1" u="none" strike="noStrike" cap="none" normalizeH="0" baseline="0" smtClean="0">
                          <a:ln>
                            <a:noFill/>
                          </a:ln>
                          <a:solidFill>
                            <a:schemeClr val="tx1"/>
                          </a:solidFill>
                          <a:effectLst/>
                          <a:latin typeface="Arial" panose="020B0604020202020204" pitchFamily="34" charset="0"/>
                        </a:rPr>
                        <a:t>kinds of products</a:t>
                      </a:r>
                    </a:p>
                  </a:txBody>
                  <a:tcPr marT="45726" marB="45726" horzOverflow="overflow">
                    <a:lnL w="28575"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
                      </a:r>
                      <a:br>
                        <a:rPr kumimoji="0" lang="en-US" altLang="en-US" sz="1200" b="0" i="1" u="none" strike="noStrike" cap="none" normalizeH="0" baseline="0" smtClean="0">
                          <a:ln>
                            <a:noFill/>
                          </a:ln>
                          <a:solidFill>
                            <a:schemeClr val="tx1"/>
                          </a:solidFill>
                          <a:effectLst/>
                          <a:latin typeface="Arial" panose="020B0604020202020204" pitchFamily="34" charset="0"/>
                        </a:rPr>
                      </a:b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Limited selection of different</a:t>
                      </a:r>
                      <a:br>
                        <a:rPr kumimoji="0" lang="en-US" altLang="en-US" sz="1200" b="0" i="1" u="none" strike="noStrike" cap="none" normalizeH="0" baseline="0" smtClean="0">
                          <a:ln>
                            <a:noFill/>
                          </a:ln>
                          <a:solidFill>
                            <a:schemeClr val="tx1"/>
                          </a:solidFill>
                          <a:effectLst/>
                          <a:latin typeface="Arial" panose="020B0604020202020204" pitchFamily="34" charset="0"/>
                        </a:rPr>
                      </a:br>
                      <a:r>
                        <a:rPr kumimoji="0" lang="en-US" altLang="en-US" sz="1200" b="0" i="1" u="none" strike="noStrike" cap="none" normalizeH="0" baseline="0" smtClean="0">
                          <a:ln>
                            <a:noFill/>
                          </a:ln>
                          <a:solidFill>
                            <a:schemeClr val="tx1"/>
                          </a:solidFill>
                          <a:effectLst/>
                          <a:latin typeface="Arial" panose="020B0604020202020204" pitchFamily="34" charset="0"/>
                        </a:rPr>
                        <a:t>kinds of products</a:t>
                      </a:r>
                    </a:p>
                  </a:txBody>
                  <a:tcPr marT="45726" marB="45726" horzOverflow="overflow">
                    <a:lnL>
                      <a:noFill/>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solidFill>
                      <a:srgbClr val="FFDD99"/>
                    </a:solidFill>
                  </a:tcPr>
                </a:tc>
              </a:tr>
              <a:tr h="477896">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Fully stocked</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Understocked</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465195">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Undependable products</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Dependable products</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477896">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High quality</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Low quality</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477896">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Numerous brands</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a:noFill/>
                    </a:lnT>
                    <a:lnB>
                      <a:noFill/>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Few brands</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377871">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Unknown brands</a:t>
                      </a:r>
                    </a:p>
                  </a:txBody>
                  <a:tcPr marT="45726" marB="45726"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___: ___: ___: ___: ___: ___: ___:</a:t>
                      </a:r>
                    </a:p>
                  </a:txBody>
                  <a:tcPr marT="45726" marB="45726" horzOverflow="overflow">
                    <a:lnL>
                      <a:noFill/>
                    </a:lnL>
                    <a:lnR>
                      <a:noFill/>
                    </a:lnR>
                    <a:lnT>
                      <a:noFill/>
                    </a:lnT>
                    <a:lnB w="28575"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lvl1pPr algn="ctr" eaLnBrk="0" hangingPunct="0">
                        <a:spcBef>
                          <a:spcPct val="20000"/>
                        </a:spcBef>
                        <a:defRPr sz="3200" i="1">
                          <a:solidFill>
                            <a:schemeClr val="bg1"/>
                          </a:solidFill>
                          <a:latin typeface="Arial" panose="020B0604020202020204" pitchFamily="34" charset="0"/>
                        </a:defRPr>
                      </a:lvl1pPr>
                      <a:lvl2pPr marL="742950" indent="-285750" eaLnBrk="0" hangingPunct="0">
                        <a:spcBef>
                          <a:spcPct val="20000"/>
                        </a:spcBef>
                        <a:defRPr sz="2400">
                          <a:solidFill>
                            <a:schemeClr val="tx1"/>
                          </a:solidFill>
                          <a:latin typeface="Arial" panose="020B0604020202020204" pitchFamily="34" charset="0"/>
                        </a:defRPr>
                      </a:lvl2pPr>
                      <a:lvl3pPr marL="1143000" indent="-228600" eaLnBrk="0" hangingPunct="0">
                        <a:spcBef>
                          <a:spcPct val="20000"/>
                        </a:spcBef>
                        <a:defRPr sz="2000">
                          <a:solidFill>
                            <a:schemeClr val="tx1"/>
                          </a:solidFill>
                          <a:latin typeface="Arial" panose="020B0604020202020204" pitchFamily="34" charset="0"/>
                        </a:defRPr>
                      </a:lvl3pPr>
                      <a:lvl4pPr marL="1600200" indent="-228600" eaLnBrk="0" hangingPunct="0">
                        <a:spcBef>
                          <a:spcPct val="20000"/>
                        </a:spcBef>
                        <a:defRPr>
                          <a:solidFill>
                            <a:schemeClr val="tx1"/>
                          </a:solidFill>
                          <a:latin typeface="Arial" panose="020B0604020202020204" pitchFamily="34" charset="0"/>
                        </a:defRPr>
                      </a:lvl4pPr>
                      <a:lvl5pPr marL="2057400" indent="-228600" eaLnBrk="0" hangingPunct="0">
                        <a:spcBef>
                          <a:spcPct val="20000"/>
                        </a:spcBef>
                        <a:defRPr>
                          <a:solidFill>
                            <a:schemeClr val="tx1"/>
                          </a:solidFill>
                          <a:latin typeface="Arial" panose="020B0604020202020204" pitchFamily="34" charset="0"/>
                        </a:defRPr>
                      </a:lvl5pPr>
                      <a:lvl6pPr marL="2514600" indent="-228600" eaLnBrk="0" fontAlgn="base" hangingPunct="0">
                        <a:spcBef>
                          <a:spcPct val="20000"/>
                        </a:spcBef>
                        <a:spcAft>
                          <a:spcPct val="0"/>
                        </a:spcAft>
                        <a:defRPr>
                          <a:solidFill>
                            <a:schemeClr val="tx1"/>
                          </a:solidFill>
                          <a:latin typeface="Arial" panose="020B0604020202020204" pitchFamily="34" charset="0"/>
                        </a:defRPr>
                      </a:lvl6pPr>
                      <a:lvl7pPr marL="2971800" indent="-228600" eaLnBrk="0" fontAlgn="base" hangingPunct="0">
                        <a:spcBef>
                          <a:spcPct val="20000"/>
                        </a:spcBef>
                        <a:spcAft>
                          <a:spcPct val="0"/>
                        </a:spcAft>
                        <a:defRPr>
                          <a:solidFill>
                            <a:schemeClr val="tx1"/>
                          </a:solidFill>
                          <a:latin typeface="Arial" panose="020B0604020202020204" pitchFamily="34" charset="0"/>
                        </a:defRPr>
                      </a:lvl7pPr>
                      <a:lvl8pPr marL="3429000" indent="-228600" eaLnBrk="0" fontAlgn="base" hangingPunct="0">
                        <a:spcBef>
                          <a:spcPct val="20000"/>
                        </a:spcBef>
                        <a:spcAft>
                          <a:spcPct val="0"/>
                        </a:spcAft>
                        <a:defRPr>
                          <a:solidFill>
                            <a:schemeClr val="tx1"/>
                          </a:solidFill>
                          <a:latin typeface="Arial" panose="020B0604020202020204" pitchFamily="34" charset="0"/>
                        </a:defRPr>
                      </a:lvl8pPr>
                      <a:lvl9pPr marL="3886200" indent="-228600" eaLnBrk="0" fontAlgn="base" hangingPunct="0">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1200" b="0" i="1" u="none" strike="noStrike" cap="none" normalizeH="0" baseline="0" smtClean="0">
                          <a:ln>
                            <a:noFill/>
                          </a:ln>
                          <a:solidFill>
                            <a:schemeClr val="tx1"/>
                          </a:solidFill>
                          <a:effectLst/>
                          <a:latin typeface="Arial" panose="020B0604020202020204" pitchFamily="34" charset="0"/>
                        </a:rPr>
                        <a:t>Well-known brands</a:t>
                      </a:r>
                    </a:p>
                  </a:txBody>
                  <a:tcPr marT="45726" marB="45726"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rgbClr val="FFDD99"/>
                    </a:solidFill>
                  </a:tcPr>
                </a:tc>
              </a:tr>
            </a:tbl>
          </a:graphicData>
        </a:graphic>
      </p:graphicFrame>
    </p:spTree>
    <p:extLst>
      <p:ext uri="{BB962C8B-B14F-4D97-AF65-F5344CB8AC3E}">
        <p14:creationId xmlns:p14="http://schemas.microsoft.com/office/powerpoint/2010/main" val="1329708888"/>
      </p:ext>
    </p:extLst>
  </p:cSld>
  <p:clrMapOvr>
    <a:masterClrMapping/>
  </p:clrMapOvr>
  <p:transition>
    <p:cover/>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8A88E640-0FA1-41D1-86D2-04492F23184D}" type="slidenum">
              <a:rPr lang="en-US" altLang="en-US" smtClean="0">
                <a:solidFill>
                  <a:schemeClr val="bg1"/>
                </a:solidFill>
                <a:latin typeface="Times New Roman" panose="02020603050405020304" pitchFamily="18" charset="0"/>
              </a:rPr>
              <a:pPr/>
              <a:t>67</a:t>
            </a:fld>
            <a:endParaRPr lang="en-US" altLang="en-US" smtClean="0">
              <a:solidFill>
                <a:schemeClr val="bg1"/>
              </a:solidFill>
              <a:latin typeface="Times New Roman" panose="02020603050405020304" pitchFamily="18" charset="0"/>
            </a:endParaRPr>
          </a:p>
        </p:txBody>
      </p:sp>
      <p:sp>
        <p:nvSpPr>
          <p:cNvPr id="560132" name="Rectangle 4"/>
          <p:cNvSpPr>
            <a:spLocks noGrp="1" noChangeArrowheads="1"/>
          </p:cNvSpPr>
          <p:nvPr>
            <p:ph type="title"/>
          </p:nvPr>
        </p:nvSpPr>
        <p:spPr bwMode="auto">
          <a:xfrm>
            <a:off x="1981200" y="274638"/>
            <a:ext cx="7050088" cy="1143000"/>
          </a:xfrm>
          <a:ln>
            <a:miter lim="800000"/>
            <a:headEnd/>
            <a:tailEnd/>
          </a:ln>
        </p:spPr>
        <p:txBody>
          <a:bodyPr wrap="square" numCol="1" anchor="t" anchorCtr="0" compatLnSpc="1">
            <a:prstTxWarp prst="textNoShape">
              <a:avLst/>
            </a:prstTxWarp>
            <a:normAutofit/>
          </a:bodyPr>
          <a:lstStyle/>
          <a:p>
            <a:pPr algn="l" eaLnBrk="1" hangingPunct="1">
              <a:defRPr/>
            </a:pPr>
            <a:r>
              <a:rPr lang="en-US" altLang="en-US" sz="3600"/>
              <a:t>SD Scale for Analyzing Actor Candidates</a:t>
            </a:r>
          </a:p>
        </p:txBody>
      </p:sp>
      <p:pic>
        <p:nvPicPr>
          <p:cNvPr id="132100" name="Picture 9" descr="Cooper9e_1307"/>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1662113" y="2830513"/>
            <a:ext cx="8909050" cy="36242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2101" name="Rectangle 1"/>
          <p:cNvSpPr>
            <a:spLocks noChangeArrowheads="1"/>
          </p:cNvSpPr>
          <p:nvPr/>
        </p:nvSpPr>
        <p:spPr bwMode="auto">
          <a:xfrm>
            <a:off x="1981201" y="1398589"/>
            <a:ext cx="8589963"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2000"/>
              <a:t>A scale used by a consulting firm to help a movie production company evaluate actors for the leading role of a risky film venture. The selection of concepts is driven by the characteristics they believe the actor must possess to produce box office financial targets</a:t>
            </a:r>
          </a:p>
        </p:txBody>
      </p:sp>
    </p:spTree>
    <p:extLst>
      <p:ext uri="{BB962C8B-B14F-4D97-AF65-F5344CB8AC3E}">
        <p14:creationId xmlns:p14="http://schemas.microsoft.com/office/powerpoint/2010/main" val="3657045774"/>
      </p:ext>
    </p:extLst>
  </p:cSld>
  <p:clrMapOvr>
    <a:masterClrMapping/>
  </p:clrMapOvr>
  <p:transition>
    <p:cove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78E0A482-10E9-4EB7-8A86-763D67227EA3}" type="slidenum">
              <a:rPr lang="en-US" altLang="en-US" smtClean="0">
                <a:solidFill>
                  <a:schemeClr val="bg1"/>
                </a:solidFill>
                <a:latin typeface="Times New Roman" panose="02020603050405020304" pitchFamily="18" charset="0"/>
              </a:rPr>
              <a:pPr/>
              <a:t>68</a:t>
            </a:fld>
            <a:endParaRPr lang="en-US" altLang="en-US" smtClean="0">
              <a:solidFill>
                <a:schemeClr val="bg1"/>
              </a:solidFill>
              <a:latin typeface="Times New Roman" panose="02020603050405020304" pitchFamily="18" charset="0"/>
            </a:endParaRPr>
          </a:p>
        </p:txBody>
      </p:sp>
      <p:sp>
        <p:nvSpPr>
          <p:cNvPr id="564228"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Graphic of SD Analysis</a:t>
            </a:r>
          </a:p>
        </p:txBody>
      </p:sp>
      <p:pic>
        <p:nvPicPr>
          <p:cNvPr id="134148" name="Picture 2" descr="C:\Documents and Settings\Pamela Schindler\My Documents\MyFiles\Book\BRM\BRM_11e\PPT\art\ch1-17\1-17\ch12_JPG\coo73702_1209.jpg"/>
          <p:cNvPicPr>
            <a:picLocks noChangeAspect="1" noChangeArrowheads="1"/>
          </p:cNvPicPr>
          <p:nvPr/>
        </p:nvPicPr>
        <p:blipFill>
          <a:blip r:embed="rId3">
            <a:extLst>
              <a:ext uri="{28A0092B-C50C-407E-A947-70E740481C1C}">
                <a14:useLocalDpi xmlns:a14="http://schemas.microsoft.com/office/drawing/2010/main" val="0"/>
              </a:ext>
            </a:extLst>
          </a:blip>
          <a:srcRect l="17392" t="6598"/>
          <a:stretch>
            <a:fillRect/>
          </a:stretch>
        </p:blipFill>
        <p:spPr bwMode="auto">
          <a:xfrm>
            <a:off x="3271838" y="1930400"/>
            <a:ext cx="5688012" cy="462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99344631"/>
      </p:ext>
    </p:extLst>
  </p:cSld>
  <p:clrMapOvr>
    <a:masterClrMapping/>
  </p:clrMapOvr>
  <p:transition>
    <p:cove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79CE7F57-EF1E-4F9C-8EA1-4AFCA9EFBD33}" type="slidenum">
              <a:rPr lang="en-US" altLang="en-US" smtClean="0">
                <a:solidFill>
                  <a:schemeClr val="bg1"/>
                </a:solidFill>
                <a:latin typeface="Times New Roman" panose="02020603050405020304" pitchFamily="18" charset="0"/>
              </a:rPr>
              <a:pPr/>
              <a:t>69</a:t>
            </a:fld>
            <a:endParaRPr lang="en-US" altLang="en-US" smtClean="0">
              <a:solidFill>
                <a:schemeClr val="bg1"/>
              </a:solidFill>
              <a:latin typeface="Times New Roman" panose="02020603050405020304" pitchFamily="18" charset="0"/>
            </a:endParaRPr>
          </a:p>
        </p:txBody>
      </p:sp>
      <p:sp>
        <p:nvSpPr>
          <p:cNvPr id="569346"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Numerical Scale</a:t>
            </a:r>
          </a:p>
        </p:txBody>
      </p:sp>
      <p:pic>
        <p:nvPicPr>
          <p:cNvPr id="136196" name="Picture 2" descr="C:\Documents and Settings\Pamela Schindler\My Documents\MyFiles\Book\BRM\BRM_11e\PPT\art\ch1-17\1-17\ch12_JPG\coo73702_1203b.jpg"/>
          <p:cNvPicPr>
            <a:picLocks noChangeAspect="1" noChangeArrowheads="1"/>
          </p:cNvPicPr>
          <p:nvPr/>
        </p:nvPicPr>
        <p:blipFill>
          <a:blip r:embed="rId3">
            <a:extLst>
              <a:ext uri="{28A0092B-C50C-407E-A947-70E740481C1C}">
                <a14:useLocalDpi xmlns:a14="http://schemas.microsoft.com/office/drawing/2010/main" val="0"/>
              </a:ext>
            </a:extLst>
          </a:blip>
          <a:srcRect l="28212" t="12593" r="6799" b="73926"/>
          <a:stretch>
            <a:fillRect/>
          </a:stretch>
        </p:blipFill>
        <p:spPr bwMode="auto">
          <a:xfrm>
            <a:off x="1851026" y="4464051"/>
            <a:ext cx="8359775"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6197" name="Rectangle 2"/>
          <p:cNvSpPr>
            <a:spLocks noChangeArrowheads="1"/>
          </p:cNvSpPr>
          <p:nvPr/>
        </p:nvSpPr>
        <p:spPr bwMode="auto">
          <a:xfrm>
            <a:off x="528638" y="1417638"/>
            <a:ext cx="11430000" cy="2795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Arial" panose="020B0604020202020204" pitchFamily="34" charset="0"/>
              </a:defRPr>
            </a:lvl1pPr>
            <a:lvl2pPr marL="342900" indent="-34290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lvl="1" algn="just" eaLnBrk="1" hangingPunct="1">
              <a:lnSpc>
                <a:spcPct val="150000"/>
              </a:lnSpc>
              <a:buFont typeface="Wingdings" panose="05000000000000000000" pitchFamily="2" charset="2"/>
              <a:buChar char="ü"/>
            </a:pPr>
            <a:r>
              <a:rPr lang="en-US" altLang="en-US" sz="2400" dirty="0">
                <a:latin typeface="Times New Roman" pitchFamily="18" charset="0"/>
                <a:cs typeface="Times New Roman" pitchFamily="18" charset="0"/>
              </a:rPr>
              <a:t>Numerical scales have equal intervals that separate their numeric scale points. The verbal anchors serve as the labels for the extreme points. </a:t>
            </a:r>
          </a:p>
          <a:p>
            <a:pPr lvl="1" algn="just" eaLnBrk="1" hangingPunct="1">
              <a:lnSpc>
                <a:spcPct val="150000"/>
              </a:lnSpc>
              <a:buFont typeface="Wingdings" panose="05000000000000000000" pitchFamily="2" charset="2"/>
              <a:buChar char="ü"/>
            </a:pPr>
            <a:r>
              <a:rPr lang="en-US" altLang="en-US" sz="2400" dirty="0">
                <a:latin typeface="Times New Roman" pitchFamily="18" charset="0"/>
                <a:cs typeface="Times New Roman" pitchFamily="18" charset="0"/>
              </a:rPr>
              <a:t>Numerical scales are often 5-point scales but may have 7 or 10 points. </a:t>
            </a:r>
          </a:p>
          <a:p>
            <a:pPr lvl="1" algn="just" eaLnBrk="1" hangingPunct="1">
              <a:lnSpc>
                <a:spcPct val="150000"/>
              </a:lnSpc>
              <a:buFont typeface="Wingdings" panose="05000000000000000000" pitchFamily="2" charset="2"/>
              <a:buChar char="ü"/>
            </a:pPr>
            <a:r>
              <a:rPr lang="en-US" altLang="en-US" sz="2400" dirty="0">
                <a:latin typeface="Times New Roman" pitchFamily="18" charset="0"/>
                <a:cs typeface="Times New Roman" pitchFamily="18" charset="0"/>
              </a:rPr>
              <a:t>The participants write a number from the scale next to each item. </a:t>
            </a:r>
          </a:p>
          <a:p>
            <a:pPr lvl="1" algn="just" eaLnBrk="1" hangingPunct="1">
              <a:lnSpc>
                <a:spcPct val="150000"/>
              </a:lnSpc>
              <a:buFont typeface="Wingdings" panose="05000000000000000000" pitchFamily="2" charset="2"/>
              <a:buChar char="ü"/>
            </a:pPr>
            <a:r>
              <a:rPr lang="en-US" altLang="en-US" sz="2400" dirty="0">
                <a:latin typeface="Times New Roman" pitchFamily="18" charset="0"/>
                <a:cs typeface="Times New Roman" pitchFamily="18" charset="0"/>
              </a:rPr>
              <a:t>It produces either ordinal or interval data.</a:t>
            </a:r>
          </a:p>
        </p:txBody>
      </p:sp>
    </p:spTree>
    <p:extLst>
      <p:ext uri="{BB962C8B-B14F-4D97-AF65-F5344CB8AC3E}">
        <p14:creationId xmlns:p14="http://schemas.microsoft.com/office/powerpoint/2010/main" val="2488703606"/>
      </p:ext>
    </p:extLst>
  </p:cSld>
  <p:clrMapOvr>
    <a:masterClrMapping/>
  </p:clrMapOvr>
  <p:transition>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6" name="Picture 2" descr="C:\Users\M P Singh\Downloads\statistics-levels-measurement.jpg"/>
          <p:cNvPicPr>
            <a:picLocks noChangeAspect="1" noChangeArrowheads="1"/>
          </p:cNvPicPr>
          <p:nvPr/>
        </p:nvPicPr>
        <p:blipFill>
          <a:blip r:embed="rId2" cstate="print"/>
          <a:srcRect/>
          <a:stretch>
            <a:fillRect/>
          </a:stretch>
        </p:blipFill>
        <p:spPr bwMode="auto">
          <a:xfrm>
            <a:off x="552450" y="-47750"/>
            <a:ext cx="9886950" cy="6905752"/>
          </a:xfrm>
          <a:prstGeom prst="rect">
            <a:avLst/>
          </a:prstGeom>
          <a:noFill/>
        </p:spPr>
      </p:pic>
    </p:spTree>
    <p:extLst>
      <p:ext uri="{BB962C8B-B14F-4D97-AF65-F5344CB8AC3E}">
        <p14:creationId xmlns:p14="http://schemas.microsoft.com/office/powerpoint/2010/main" val="4105109179"/>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5A0EB49D-7909-45D1-B044-271A5EC5934E}" type="slidenum">
              <a:rPr lang="en-US" altLang="en-US" smtClean="0">
                <a:solidFill>
                  <a:schemeClr val="bg1"/>
                </a:solidFill>
                <a:latin typeface="Times New Roman" panose="02020603050405020304" pitchFamily="18" charset="0"/>
              </a:rPr>
              <a:pPr/>
              <a:t>70</a:t>
            </a:fld>
            <a:endParaRPr lang="en-US" altLang="en-US" smtClean="0">
              <a:solidFill>
                <a:schemeClr val="bg1"/>
              </a:solidFill>
              <a:latin typeface="Times New Roman" panose="02020603050405020304" pitchFamily="18" charset="0"/>
            </a:endParaRPr>
          </a:p>
        </p:txBody>
      </p:sp>
      <p:sp>
        <p:nvSpPr>
          <p:cNvPr id="571394"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Multiple Rating List Scales</a:t>
            </a:r>
          </a:p>
        </p:txBody>
      </p:sp>
      <p:grpSp>
        <p:nvGrpSpPr>
          <p:cNvPr id="138244" name="Group 6"/>
          <p:cNvGrpSpPr>
            <a:grpSpLocks/>
          </p:cNvGrpSpPr>
          <p:nvPr/>
        </p:nvGrpSpPr>
        <p:grpSpPr bwMode="auto">
          <a:xfrm>
            <a:off x="2133600" y="3956050"/>
            <a:ext cx="7823200" cy="2624138"/>
            <a:chOff x="1320800" y="1417638"/>
            <a:chExt cx="7823200" cy="2624138"/>
          </a:xfrm>
        </p:grpSpPr>
        <p:sp>
          <p:nvSpPr>
            <p:cNvPr id="5" name="Rectangle 4"/>
            <p:cNvSpPr/>
            <p:nvPr/>
          </p:nvSpPr>
          <p:spPr>
            <a:xfrm>
              <a:off x="1320800" y="1417638"/>
              <a:ext cx="7823200" cy="2624138"/>
            </a:xfrm>
            <a:prstGeom prst="rect">
              <a:avLst/>
            </a:prstGeom>
            <a:solidFill>
              <a:srgbClr val="FFDD99"/>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38247" name="TextBox 5"/>
            <p:cNvSpPr txBox="1">
              <a:spLocks noChangeArrowheads="1"/>
            </p:cNvSpPr>
            <p:nvPr/>
          </p:nvSpPr>
          <p:spPr bwMode="auto">
            <a:xfrm>
              <a:off x="1466850" y="1557338"/>
              <a:ext cx="7518400" cy="229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a:t>“Please indicate how important or unimportant each service characteristic is:”</a:t>
              </a:r>
            </a:p>
            <a:p>
              <a:endParaRPr lang="en-US" altLang="en-US" sz="1600"/>
            </a:p>
            <a:p>
              <a:r>
                <a:rPr lang="en-US" altLang="en-US" sz="1600"/>
                <a:t>			IMPORTANT 		     UNIMPORTANT</a:t>
              </a:r>
            </a:p>
            <a:p>
              <a:r>
                <a:rPr lang="en-US" altLang="en-US" sz="1600"/>
                <a:t>Fast, reliable repair			7     6     5    4    3    2    1</a:t>
              </a:r>
            </a:p>
            <a:p>
              <a:r>
                <a:rPr lang="en-US" altLang="en-US" sz="1600"/>
                <a:t>Service at my location		7     6     5    4    3    2    1</a:t>
              </a:r>
            </a:p>
            <a:p>
              <a:r>
                <a:rPr lang="en-US" altLang="en-US" sz="1600"/>
                <a:t>Maintenance by manufacturer		7     6     5    4    3    2    1</a:t>
              </a:r>
            </a:p>
            <a:p>
              <a:r>
                <a:rPr lang="en-US" altLang="en-US" sz="1600"/>
                <a:t>Knowledgeable technicians		7     6     5    4    3    2    1</a:t>
              </a:r>
            </a:p>
            <a:p>
              <a:r>
                <a:rPr lang="en-US" altLang="en-US" sz="1600"/>
                <a:t>Notification of upgrades		7     6     5    4    3    2    1</a:t>
              </a:r>
            </a:p>
            <a:p>
              <a:r>
                <a:rPr lang="en-US" altLang="en-US" sz="1600"/>
                <a:t>Service contract after warranty	7     6     5    4    3    2    1</a:t>
              </a:r>
            </a:p>
          </p:txBody>
        </p:sp>
      </p:grpSp>
      <p:sp>
        <p:nvSpPr>
          <p:cNvPr id="138245" name="Rectangle 2"/>
          <p:cNvSpPr>
            <a:spLocks noChangeArrowheads="1"/>
          </p:cNvSpPr>
          <p:nvPr/>
        </p:nvSpPr>
        <p:spPr bwMode="auto">
          <a:xfrm>
            <a:off x="338137" y="1019202"/>
            <a:ext cx="11401425" cy="3076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Arial" panose="020B0604020202020204" pitchFamily="34" charset="0"/>
              </a:defRPr>
            </a:lvl1pPr>
            <a:lvl2pPr marL="685800" indent="-22860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lnSpc>
                <a:spcPct val="150000"/>
              </a:lnSpc>
            </a:pPr>
            <a:r>
              <a:rPr lang="en-US" altLang="en-US" sz="2200" dirty="0"/>
              <a:t>A </a:t>
            </a:r>
            <a:r>
              <a:rPr lang="en-US" altLang="en-US" sz="2200" b="1" dirty="0"/>
              <a:t>multiple rating scale</a:t>
            </a:r>
            <a:r>
              <a:rPr lang="en-US" altLang="en-US" sz="2200" dirty="0"/>
              <a:t> is similar to the numerical scale but differs in two ways: </a:t>
            </a:r>
          </a:p>
          <a:p>
            <a:pPr lvl="1" algn="just" eaLnBrk="1" hangingPunct="1">
              <a:lnSpc>
                <a:spcPct val="150000"/>
              </a:lnSpc>
              <a:buFontTx/>
              <a:buAutoNum type="arabicParenR"/>
            </a:pPr>
            <a:r>
              <a:rPr lang="en-US" altLang="en-US" sz="2200" dirty="0"/>
              <a:t> it accepts a circled response from the rater, and </a:t>
            </a:r>
          </a:p>
          <a:p>
            <a:pPr lvl="1" algn="just" eaLnBrk="1" hangingPunct="1">
              <a:lnSpc>
                <a:spcPct val="150000"/>
              </a:lnSpc>
              <a:buFontTx/>
              <a:buAutoNum type="arabicParenR"/>
            </a:pPr>
            <a:r>
              <a:rPr lang="en-US" altLang="en-US" sz="2200" dirty="0"/>
              <a:t> the layout facilitates visualization of the results. </a:t>
            </a:r>
          </a:p>
          <a:p>
            <a:pPr algn="just" eaLnBrk="1" hangingPunct="1">
              <a:lnSpc>
                <a:spcPct val="150000"/>
              </a:lnSpc>
              <a:buFontTx/>
              <a:buChar char="•"/>
            </a:pPr>
            <a:r>
              <a:rPr lang="en-US" altLang="en-US" sz="2200" dirty="0"/>
              <a:t>The advantage is that a mental map of the participant’s evaluations is evident to both the rater and the researcher. </a:t>
            </a:r>
          </a:p>
          <a:p>
            <a:pPr algn="just" eaLnBrk="1" hangingPunct="1">
              <a:lnSpc>
                <a:spcPct val="150000"/>
              </a:lnSpc>
              <a:buFontTx/>
              <a:buChar char="•"/>
            </a:pPr>
            <a:r>
              <a:rPr lang="en-US" altLang="en-US" sz="2200" dirty="0"/>
              <a:t>This scale produces interval data.</a:t>
            </a:r>
          </a:p>
        </p:txBody>
      </p:sp>
    </p:spTree>
    <p:extLst>
      <p:ext uri="{BB962C8B-B14F-4D97-AF65-F5344CB8AC3E}">
        <p14:creationId xmlns:p14="http://schemas.microsoft.com/office/powerpoint/2010/main" val="170724790"/>
      </p:ext>
    </p:extLst>
  </p:cSld>
  <p:clrMapOvr>
    <a:masterClrMapping/>
  </p:clrMapOvr>
  <p:transition>
    <p:cove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C048F6BF-86C0-4B9D-8726-F7135ADE1DA4}" type="slidenum">
              <a:rPr lang="en-US" altLang="en-US" smtClean="0">
                <a:solidFill>
                  <a:schemeClr val="bg1"/>
                </a:solidFill>
                <a:latin typeface="Times New Roman" panose="02020603050405020304" pitchFamily="18" charset="0"/>
              </a:rPr>
              <a:pPr/>
              <a:t>71</a:t>
            </a:fld>
            <a:endParaRPr lang="en-US" altLang="en-US" smtClean="0">
              <a:solidFill>
                <a:schemeClr val="bg1"/>
              </a:solidFill>
              <a:latin typeface="Times New Roman" panose="02020603050405020304" pitchFamily="18" charset="0"/>
            </a:endParaRPr>
          </a:p>
        </p:txBody>
      </p:sp>
      <p:sp>
        <p:nvSpPr>
          <p:cNvPr id="574466"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Stapel Scales</a:t>
            </a:r>
          </a:p>
        </p:txBody>
      </p:sp>
      <p:pic>
        <p:nvPicPr>
          <p:cNvPr id="140292" name="Picture 7" descr="Copy (2) of coo01757_1203b"/>
          <p:cNvPicPr>
            <a:picLocks noChangeAspect="1" noChangeArrowheads="1"/>
          </p:cNvPicPr>
          <p:nvPr/>
        </p:nvPicPr>
        <p:blipFill>
          <a:blip r:embed="rId3">
            <a:extLst>
              <a:ext uri="{28A0092B-C50C-407E-A947-70E740481C1C}">
                <a14:useLocalDpi xmlns:a14="http://schemas.microsoft.com/office/drawing/2010/main" val="0"/>
              </a:ext>
            </a:extLst>
          </a:blip>
          <a:srcRect t="-388"/>
          <a:stretch>
            <a:fillRect/>
          </a:stretch>
        </p:blipFill>
        <p:spPr bwMode="auto">
          <a:xfrm>
            <a:off x="1879601" y="1930400"/>
            <a:ext cx="8469313" cy="3697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49598941"/>
      </p:ext>
    </p:extLst>
  </p:cSld>
  <p:clrMapOvr>
    <a:masterClrMapping/>
  </p:clrMapOvr>
  <p:transition>
    <p:cove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51915F64-0ECB-4C13-8B29-6B757C1FA866}" type="slidenum">
              <a:rPr lang="en-US" altLang="en-US" smtClean="0">
                <a:solidFill>
                  <a:schemeClr val="bg1"/>
                </a:solidFill>
                <a:latin typeface="Times New Roman" panose="02020603050405020304" pitchFamily="18" charset="0"/>
              </a:rPr>
              <a:pPr/>
              <a:t>72</a:t>
            </a:fld>
            <a:endParaRPr lang="en-US" altLang="en-US" smtClean="0">
              <a:solidFill>
                <a:schemeClr val="bg1"/>
              </a:solidFill>
              <a:latin typeface="Times New Roman" panose="02020603050405020304" pitchFamily="18" charset="0"/>
            </a:endParaRPr>
          </a:p>
        </p:txBody>
      </p:sp>
      <p:pic>
        <p:nvPicPr>
          <p:cNvPr id="142339" name="Picture 10" descr="wal-martDistribution"/>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1993900" y="1219200"/>
            <a:ext cx="5562600" cy="367188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8562"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Constant-Sum Scales</a:t>
            </a:r>
          </a:p>
        </p:txBody>
      </p:sp>
      <p:pic>
        <p:nvPicPr>
          <p:cNvPr id="142341" name="Picture 2" descr="C:\Documents and Settings\Pamela Schindler\My Documents\MyFiles\Book\BRM\BRM_11e\PPT\art\ch1-17\1-17\ch12_JPG\coo73702_1203b.jpg"/>
          <p:cNvPicPr>
            <a:picLocks noChangeAspect="1" noChangeArrowheads="1"/>
          </p:cNvPicPr>
          <p:nvPr/>
        </p:nvPicPr>
        <p:blipFill>
          <a:blip r:embed="rId4">
            <a:extLst>
              <a:ext uri="{28A0092B-C50C-407E-A947-70E740481C1C}">
                <a14:useLocalDpi xmlns:a14="http://schemas.microsoft.com/office/drawing/2010/main" val="0"/>
              </a:ext>
            </a:extLst>
          </a:blip>
          <a:srcRect l="27003" t="43549" r="6474" b="40468"/>
          <a:stretch>
            <a:fillRect/>
          </a:stretch>
        </p:blipFill>
        <p:spPr bwMode="auto">
          <a:xfrm>
            <a:off x="3533776" y="3581401"/>
            <a:ext cx="6677025" cy="218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30483625"/>
      </p:ext>
    </p:extLst>
  </p:cSld>
  <p:clrMapOvr>
    <a:masterClrMapping/>
  </p:clrMapOvr>
  <p:transition>
    <p:cover/>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3E2062FC-585F-4D5F-822B-F155B61A6758}" type="slidenum">
              <a:rPr lang="en-US" altLang="en-US" smtClean="0">
                <a:solidFill>
                  <a:schemeClr val="bg1"/>
                </a:solidFill>
                <a:latin typeface="Times New Roman" panose="02020603050405020304" pitchFamily="18" charset="0"/>
              </a:rPr>
              <a:pPr/>
              <a:t>73</a:t>
            </a:fld>
            <a:endParaRPr lang="en-US" altLang="en-US" smtClean="0">
              <a:solidFill>
                <a:schemeClr val="bg1"/>
              </a:solidFill>
              <a:latin typeface="Times New Roman" panose="02020603050405020304" pitchFamily="18" charset="0"/>
            </a:endParaRPr>
          </a:p>
        </p:txBody>
      </p:sp>
      <p:sp>
        <p:nvSpPr>
          <p:cNvPr id="581636"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Graphic Rating Scales</a:t>
            </a:r>
          </a:p>
        </p:txBody>
      </p:sp>
      <p:pic>
        <p:nvPicPr>
          <p:cNvPr id="144388" name="Picture 13" descr="laptopdisaster.GIF"/>
          <p:cNvPicPr>
            <a:picLocks noChangeAspect="1"/>
          </p:cNvPicPr>
          <p:nvPr/>
        </p:nvPicPr>
        <p:blipFill>
          <a:blip r:embed="rId3">
            <a:extLst>
              <a:ext uri="{28A0092B-C50C-407E-A947-70E740481C1C}">
                <a14:useLocalDpi xmlns:a14="http://schemas.microsoft.com/office/drawing/2010/main" val="0"/>
              </a:ext>
            </a:extLst>
          </a:blip>
          <a:srcRect l="5762" t="4231" r="5185"/>
          <a:stretch>
            <a:fillRect/>
          </a:stretch>
        </p:blipFill>
        <p:spPr bwMode="auto">
          <a:xfrm>
            <a:off x="1981200" y="1417638"/>
            <a:ext cx="3494088" cy="392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4389" name="Picture 11" descr="Copy (4) of coo01757_1203b"/>
          <p:cNvPicPr>
            <a:picLocks noChangeAspect="1" noChangeArrowheads="1"/>
          </p:cNvPicPr>
          <p:nvPr/>
        </p:nvPicPr>
        <p:blipFill>
          <a:blip r:embed="rId4">
            <a:extLst>
              <a:ext uri="{28A0092B-C50C-407E-A947-70E740481C1C}">
                <a14:useLocalDpi xmlns:a14="http://schemas.microsoft.com/office/drawing/2010/main" val="0"/>
              </a:ext>
            </a:extLst>
          </a:blip>
          <a:srcRect r="1709" b="7042"/>
          <a:stretch>
            <a:fillRect/>
          </a:stretch>
        </p:blipFill>
        <p:spPr bwMode="auto">
          <a:xfrm>
            <a:off x="2641600" y="4503739"/>
            <a:ext cx="8026400"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42492606"/>
      </p:ext>
    </p:extLst>
  </p:cSld>
  <p:clrMapOvr>
    <a:masterClrMapping/>
  </p:clrMapOvr>
  <p:transition>
    <p:cover/>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8F1B3253-1F7F-429D-81C9-6934BBAC0E07}" type="slidenum">
              <a:rPr lang="en-US" altLang="en-US" smtClean="0">
                <a:solidFill>
                  <a:schemeClr val="bg1"/>
                </a:solidFill>
                <a:latin typeface="Times New Roman" panose="02020603050405020304" pitchFamily="18" charset="0"/>
              </a:rPr>
              <a:pPr/>
              <a:t>74</a:t>
            </a:fld>
            <a:endParaRPr lang="en-US" altLang="en-US" smtClean="0">
              <a:solidFill>
                <a:schemeClr val="bg1"/>
              </a:solidFill>
              <a:latin typeface="Times New Roman" panose="02020603050405020304" pitchFamily="18" charset="0"/>
            </a:endParaRPr>
          </a:p>
        </p:txBody>
      </p:sp>
      <p:sp>
        <p:nvSpPr>
          <p:cNvPr id="583684"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Ranking Scales</a:t>
            </a:r>
          </a:p>
        </p:txBody>
      </p:sp>
      <p:pic>
        <p:nvPicPr>
          <p:cNvPr id="146436" name="Picture 6"/>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b="3889"/>
          <a:stretch>
            <a:fillRect/>
          </a:stretch>
        </p:blipFill>
        <p:spPr bwMode="auto">
          <a:xfrm>
            <a:off x="1933575" y="2219326"/>
            <a:ext cx="4038600" cy="34702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ounded Rectangle 4"/>
          <p:cNvSpPr/>
          <p:nvPr/>
        </p:nvSpPr>
        <p:spPr>
          <a:xfrm>
            <a:off x="5737226" y="2381250"/>
            <a:ext cx="4473575" cy="801688"/>
          </a:xfrm>
          <a:prstGeom prst="roundRect">
            <a:avLst/>
          </a:prstGeom>
          <a:solidFill>
            <a:srgbClr val="FFDD99"/>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solidFill>
                  <a:schemeClr val="tx1"/>
                </a:solidFill>
              </a:rPr>
              <a:t>Paired-comparison scale</a:t>
            </a:r>
          </a:p>
        </p:txBody>
      </p:sp>
      <p:sp>
        <p:nvSpPr>
          <p:cNvPr id="6" name="Rounded Rectangle 5"/>
          <p:cNvSpPr/>
          <p:nvPr/>
        </p:nvSpPr>
        <p:spPr>
          <a:xfrm>
            <a:off x="5737226" y="3579814"/>
            <a:ext cx="4473575" cy="801687"/>
          </a:xfrm>
          <a:prstGeom prst="roundRect">
            <a:avLst/>
          </a:prstGeom>
          <a:solidFill>
            <a:srgbClr val="FFDD99"/>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solidFill>
                  <a:schemeClr val="tx1"/>
                </a:solidFill>
              </a:rPr>
              <a:t>Forced ranking scale</a:t>
            </a:r>
          </a:p>
        </p:txBody>
      </p:sp>
      <p:sp>
        <p:nvSpPr>
          <p:cNvPr id="7" name="Rounded Rectangle 6"/>
          <p:cNvSpPr/>
          <p:nvPr/>
        </p:nvSpPr>
        <p:spPr>
          <a:xfrm>
            <a:off x="5737226" y="4746625"/>
            <a:ext cx="4473575" cy="801688"/>
          </a:xfrm>
          <a:prstGeom prst="roundRect">
            <a:avLst/>
          </a:prstGeom>
          <a:solidFill>
            <a:srgbClr val="FFDD99"/>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a:solidFill>
                  <a:schemeClr val="tx1"/>
                </a:solidFill>
              </a:rPr>
              <a:t>Comparative scale</a:t>
            </a:r>
          </a:p>
        </p:txBody>
      </p:sp>
    </p:spTree>
    <p:extLst>
      <p:ext uri="{BB962C8B-B14F-4D97-AF65-F5344CB8AC3E}">
        <p14:creationId xmlns:p14="http://schemas.microsoft.com/office/powerpoint/2010/main" val="3876876187"/>
      </p:ext>
    </p:extLst>
  </p:cSld>
  <p:clrMapOvr>
    <a:masterClrMapping/>
  </p:clrMapOvr>
  <p:transition>
    <p:cove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A39578DF-A1D2-4213-BE74-375414EC8248}" type="slidenum">
              <a:rPr lang="en-US" altLang="en-US" smtClean="0">
                <a:solidFill>
                  <a:schemeClr val="bg1"/>
                </a:solidFill>
                <a:latin typeface="Times New Roman" panose="02020603050405020304" pitchFamily="18" charset="0"/>
              </a:rPr>
              <a:pPr/>
              <a:t>75</a:t>
            </a:fld>
            <a:endParaRPr lang="en-US" altLang="en-US" smtClean="0">
              <a:solidFill>
                <a:schemeClr val="bg1"/>
              </a:solidFill>
              <a:latin typeface="Times New Roman" panose="02020603050405020304" pitchFamily="18" charset="0"/>
            </a:endParaRPr>
          </a:p>
        </p:txBody>
      </p:sp>
      <p:sp>
        <p:nvSpPr>
          <p:cNvPr id="587778"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Paired-Comparison Scale</a:t>
            </a:r>
          </a:p>
        </p:txBody>
      </p:sp>
      <p:grpSp>
        <p:nvGrpSpPr>
          <p:cNvPr id="148484" name="Group 5"/>
          <p:cNvGrpSpPr>
            <a:grpSpLocks/>
          </p:cNvGrpSpPr>
          <p:nvPr/>
        </p:nvGrpSpPr>
        <p:grpSpPr bwMode="auto">
          <a:xfrm>
            <a:off x="1778000" y="1360489"/>
            <a:ext cx="8636000" cy="5208587"/>
            <a:chOff x="254000" y="1417638"/>
            <a:chExt cx="8635999" cy="5208940"/>
          </a:xfrm>
        </p:grpSpPr>
        <p:pic>
          <p:nvPicPr>
            <p:cNvPr id="148485" name="Picture 3" descr="2005_porsche_cayman_s_20_m.jpg"/>
            <p:cNvPicPr>
              <a:picLocks noChangeAspect="1"/>
            </p:cNvPicPr>
            <p:nvPr/>
          </p:nvPicPr>
          <p:blipFill>
            <a:blip r:embed="rId3">
              <a:extLst>
                <a:ext uri="{28A0092B-C50C-407E-A947-70E740481C1C}">
                  <a14:useLocalDpi xmlns:a14="http://schemas.microsoft.com/office/drawing/2010/main" val="0"/>
                </a:ext>
              </a:extLst>
            </a:blip>
            <a:srcRect t="43057" b="5020"/>
            <a:stretch>
              <a:fillRect/>
            </a:stretch>
          </p:blipFill>
          <p:spPr bwMode="auto">
            <a:xfrm>
              <a:off x="254000" y="1417638"/>
              <a:ext cx="6667500" cy="2596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6" name="Picture 9" descr="Copy of coo01757_1210"/>
            <p:cNvPicPr>
              <a:picLocks noChangeAspect="1" noChangeArrowheads="1"/>
            </p:cNvPicPr>
            <p:nvPr/>
          </p:nvPicPr>
          <p:blipFill>
            <a:blip r:embed="rId4">
              <a:extLst>
                <a:ext uri="{28A0092B-C50C-407E-A947-70E740481C1C}">
                  <a14:useLocalDpi xmlns:a14="http://schemas.microsoft.com/office/drawing/2010/main" val="0"/>
                </a:ext>
              </a:extLst>
            </a:blip>
            <a:srcRect l="151" r="1964" b="3700"/>
            <a:stretch>
              <a:fillRect/>
            </a:stretch>
          </p:blipFill>
          <p:spPr bwMode="auto">
            <a:xfrm>
              <a:off x="1061156" y="3487792"/>
              <a:ext cx="7828843" cy="3138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042399265"/>
      </p:ext>
    </p:extLst>
  </p:cSld>
  <p:clrMapOvr>
    <a:masterClrMapping/>
  </p:clrMapOvr>
  <p:transition>
    <p:cover/>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FBC561A1-27B9-4470-B55A-9B6CB8BB1CD2}" type="slidenum">
              <a:rPr lang="en-US" altLang="en-US" smtClean="0">
                <a:solidFill>
                  <a:schemeClr val="bg1"/>
                </a:solidFill>
                <a:latin typeface="Times New Roman" panose="02020603050405020304" pitchFamily="18" charset="0"/>
              </a:rPr>
              <a:pPr/>
              <a:t>76</a:t>
            </a:fld>
            <a:endParaRPr lang="en-US" altLang="en-US" smtClean="0">
              <a:solidFill>
                <a:schemeClr val="bg1"/>
              </a:solidFill>
              <a:latin typeface="Times New Roman" panose="02020603050405020304" pitchFamily="18" charset="0"/>
            </a:endParaRPr>
          </a:p>
        </p:txBody>
      </p:sp>
      <p:pic>
        <p:nvPicPr>
          <p:cNvPr id="150531" name="Picture 11" descr="RadarPolice"/>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1524000" y="1417639"/>
            <a:ext cx="4660900" cy="34956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0852"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Forced Ranking Scale</a:t>
            </a:r>
          </a:p>
        </p:txBody>
      </p:sp>
      <p:pic>
        <p:nvPicPr>
          <p:cNvPr id="150533" name="Picture 2" descr="C:\Documents and Settings\Pamela Schindler\My Documents\MyFiles\Book\BRM\BRM_11e\PPT\art\ch1-17\1-17\ch12_JPG\coo73702_1210.jpg"/>
          <p:cNvPicPr>
            <a:picLocks noChangeAspect="1" noChangeArrowheads="1"/>
          </p:cNvPicPr>
          <p:nvPr/>
        </p:nvPicPr>
        <p:blipFill>
          <a:blip r:embed="rId4">
            <a:extLst>
              <a:ext uri="{28A0092B-C50C-407E-A947-70E740481C1C}">
                <a14:useLocalDpi xmlns:a14="http://schemas.microsoft.com/office/drawing/2010/main" val="0"/>
              </a:ext>
            </a:extLst>
          </a:blip>
          <a:srcRect l="25787" t="50587" b="23065"/>
          <a:stretch>
            <a:fillRect/>
          </a:stretch>
        </p:blipFill>
        <p:spPr bwMode="auto">
          <a:xfrm>
            <a:off x="2968625" y="4230689"/>
            <a:ext cx="7467600" cy="234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62510244"/>
      </p:ext>
    </p:extLst>
  </p:cSld>
  <p:clrMapOvr>
    <a:masterClrMapping/>
  </p:clrMapOvr>
  <p:transition>
    <p:cover/>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3181278E-CB02-4A6D-B3DA-2872FF970A3B}" type="slidenum">
              <a:rPr lang="en-US" altLang="en-US" smtClean="0">
                <a:solidFill>
                  <a:schemeClr val="bg1"/>
                </a:solidFill>
                <a:latin typeface="Times New Roman" panose="02020603050405020304" pitchFamily="18" charset="0"/>
              </a:rPr>
              <a:pPr/>
              <a:t>77</a:t>
            </a:fld>
            <a:endParaRPr lang="en-US" altLang="en-US" smtClean="0">
              <a:solidFill>
                <a:schemeClr val="bg1"/>
              </a:solidFill>
              <a:latin typeface="Times New Roman" panose="02020603050405020304" pitchFamily="18" charset="0"/>
            </a:endParaRPr>
          </a:p>
        </p:txBody>
      </p:sp>
      <p:pic>
        <p:nvPicPr>
          <p:cNvPr id="152579" name="Picture 10" descr="womandryinghai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1981201" y="1417639"/>
            <a:ext cx="4214813" cy="443388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3924" name="Rectangle 4"/>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Comparative Scale</a:t>
            </a:r>
          </a:p>
        </p:txBody>
      </p:sp>
      <p:pic>
        <p:nvPicPr>
          <p:cNvPr id="152581" name="Picture 2" descr="C:\Documents and Settings\Pamela Schindler\My Documents\MyFiles\Book\BRM\BRM_11e\PPT\art\ch1-17\1-17\ch12_JPG\coo73702_1210.jpg"/>
          <p:cNvPicPr>
            <a:picLocks noChangeAspect="1" noChangeArrowheads="1"/>
          </p:cNvPicPr>
          <p:nvPr/>
        </p:nvPicPr>
        <p:blipFill>
          <a:blip r:embed="rId4">
            <a:extLst>
              <a:ext uri="{28A0092B-C50C-407E-A947-70E740481C1C}">
                <a14:useLocalDpi xmlns:a14="http://schemas.microsoft.com/office/drawing/2010/main" val="0"/>
              </a:ext>
            </a:extLst>
          </a:blip>
          <a:srcRect l="26012" t="79721"/>
          <a:stretch>
            <a:fillRect/>
          </a:stretch>
        </p:blipFill>
        <p:spPr bwMode="auto">
          <a:xfrm>
            <a:off x="3590926" y="4859339"/>
            <a:ext cx="7077075" cy="171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49671443"/>
      </p:ext>
    </p:extLst>
  </p:cSld>
  <p:clrMapOvr>
    <a:masterClrMapping/>
  </p:clrMapOvr>
  <p:transition>
    <p:cover/>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4"/>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mtClean="0">
                <a:solidFill>
                  <a:schemeClr val="bg1"/>
                </a:solidFill>
                <a:latin typeface="Times New Roman" panose="02020603050405020304" pitchFamily="18" charset="0"/>
              </a:rPr>
              <a:t>12-</a:t>
            </a:r>
            <a:fld id="{F51D7B62-2130-4BF8-A81C-16B3C3673A8B}" type="slidenum">
              <a:rPr lang="en-US" altLang="en-US" smtClean="0">
                <a:solidFill>
                  <a:schemeClr val="bg1"/>
                </a:solidFill>
                <a:latin typeface="Times New Roman" panose="02020603050405020304" pitchFamily="18" charset="0"/>
              </a:rPr>
              <a:pPr/>
              <a:t>78</a:t>
            </a:fld>
            <a:endParaRPr lang="en-US" altLang="en-US" smtClean="0">
              <a:solidFill>
                <a:schemeClr val="bg1"/>
              </a:solidFill>
              <a:latin typeface="Times New Roman" panose="02020603050405020304" pitchFamily="18" charset="0"/>
            </a:endParaRPr>
          </a:p>
        </p:txBody>
      </p:sp>
      <p:sp>
        <p:nvSpPr>
          <p:cNvPr id="616450" name="Rectangle 2"/>
          <p:cNvSpPr>
            <a:spLocks noGrp="1" noChangeArrowheads="1"/>
          </p:cNvSpPr>
          <p:nvPr>
            <p:ph type="title"/>
          </p:nvPr>
        </p:nvSpPr>
        <p:spPr bwMode="auto">
          <a:ln>
            <a:miter lim="800000"/>
            <a:headEnd/>
            <a:tailEnd/>
          </a:ln>
        </p:spPr>
        <p:txBody>
          <a:bodyPr wrap="square" numCol="1" anchor="t" anchorCtr="0" compatLnSpc="1">
            <a:prstTxWarp prst="textNoShape">
              <a:avLst/>
            </a:prstTxWarp>
          </a:bodyPr>
          <a:lstStyle/>
          <a:p>
            <a:pPr algn="l" eaLnBrk="1" hangingPunct="1">
              <a:defRPr/>
            </a:pPr>
            <a:r>
              <a:rPr lang="en-US" altLang="en-US" sz="3600"/>
              <a:t>MindWriter Scaling</a:t>
            </a:r>
          </a:p>
        </p:txBody>
      </p:sp>
      <p:pic>
        <p:nvPicPr>
          <p:cNvPr id="154628" name="Picture 3" descr="Exhibit14-12"/>
          <p:cNvPicPr>
            <a:picLocks noGrp="1" noChangeAspect="1" noChangeArrowheads="1"/>
          </p:cNvPicPr>
          <p:nvPr>
            <p:ph sz="half" idx="1"/>
          </p:nvPr>
        </p:nvPicPr>
        <p:blipFill>
          <a:blip r:embed="rId3" cstate="print">
            <a:extLst>
              <a:ext uri="{28A0092B-C50C-407E-A947-70E740481C1C}">
                <a14:useLocalDpi xmlns:a14="http://schemas.microsoft.com/office/drawing/2010/main" val="0"/>
              </a:ext>
            </a:extLst>
          </a:blip>
          <a:srcRect/>
          <a:stretch>
            <a:fillRect/>
          </a:stretch>
        </p:blipFill>
        <p:spPr bwMode="auto">
          <a:xfrm>
            <a:off x="3973514" y="3848101"/>
            <a:ext cx="52387" cy="285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16873" name="Group 425"/>
          <p:cNvGraphicFramePr>
            <a:graphicFrameLocks noGrp="1"/>
          </p:cNvGraphicFramePr>
          <p:nvPr>
            <p:ph sz="half" idx="2"/>
          </p:nvPr>
        </p:nvGraphicFramePr>
        <p:xfrm>
          <a:off x="1981200" y="1735139"/>
          <a:ext cx="8229600" cy="4664079"/>
        </p:xfrm>
        <a:graphic>
          <a:graphicData uri="http://schemas.openxmlformats.org/drawingml/2006/table">
            <a:tbl>
              <a:tblPr/>
              <a:tblGrid>
                <a:gridCol w="1646238"/>
                <a:gridCol w="1646237"/>
                <a:gridCol w="1644650"/>
                <a:gridCol w="1762125"/>
                <a:gridCol w="1530350"/>
              </a:tblGrid>
              <a:tr h="396294">
                <a:tc gridSpan="5">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1" i="1" u="none" strike="noStrike" cap="none" normalizeH="0" baseline="0" smtClean="0">
                          <a:ln>
                            <a:noFill/>
                          </a:ln>
                          <a:solidFill>
                            <a:schemeClr val="bg1"/>
                          </a:solidFill>
                          <a:effectLst/>
                          <a:latin typeface="Arial" charset="0"/>
                        </a:rPr>
                        <a:t>Likert Scale</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AC07A"/>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04842">
                <a:tc gridSpan="5">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The problem that prompted service/repair was resolved</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solidFill>
                      <a:srgbClr val="FFDD99"/>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51823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Strongly</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Disagree</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Disagree</a:t>
                      </a:r>
                    </a:p>
                  </a:txBody>
                  <a:tcPr marT="45726" marB="45726" horzOverflow="overflow">
                    <a:lnL>
                      <a:noFill/>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Neither Agree</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Nor Disagree</a:t>
                      </a:r>
                    </a:p>
                  </a:txBody>
                  <a:tcPr marT="45726" marB="45726" horzOverflow="overflow">
                    <a:lnL>
                      <a:noFill/>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Agree</a:t>
                      </a:r>
                    </a:p>
                  </a:txBody>
                  <a:tcPr marT="45726" marB="45726" horzOverflow="overflow">
                    <a:lnL>
                      <a:noFill/>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Strongly</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Agree</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304842">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1</a:t>
                      </a:r>
                    </a:p>
                  </a:txBody>
                  <a:tcPr marT="45726" marB="45726" horzOverflow="overflow">
                    <a:lnL w="28575"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2</a:t>
                      </a:r>
                    </a:p>
                  </a:txBody>
                  <a:tcPr marT="45726" marB="45726"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3</a:t>
                      </a:r>
                    </a:p>
                  </a:txBody>
                  <a:tcPr marT="45726" marB="45726"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4</a:t>
                      </a:r>
                    </a:p>
                  </a:txBody>
                  <a:tcPr marT="45726" marB="45726"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5</a:t>
                      </a:r>
                    </a:p>
                  </a:txBody>
                  <a:tcPr marT="45726" marB="45726" horzOverflow="overflow">
                    <a:lnL>
                      <a:noFill/>
                    </a:lnL>
                    <a:lnR w="28575"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r>
              <a:tr h="396294">
                <a:tc gridSpan="5">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1" i="1" u="none" strike="noStrike" cap="none" normalizeH="0" baseline="0" smtClean="0">
                          <a:ln>
                            <a:noFill/>
                          </a:ln>
                          <a:solidFill>
                            <a:schemeClr val="bg1"/>
                          </a:solidFill>
                          <a:effectLst/>
                          <a:latin typeface="Arial" charset="0"/>
                        </a:rPr>
                        <a:t>Numerical Scale (MindWriter’s Favorite)</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AC07A"/>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04842">
                <a:tc gridSpan="5">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To what extent are you satisfied that the problem that prompted service/repair was resolved?</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solidFill>
                      <a:srgbClr val="FFDD99"/>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51823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Very</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Dissatisfied</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400" b="0" i="1" u="none" strike="noStrike" cap="none" normalizeH="0" baseline="0" smtClean="0">
                        <a:ln>
                          <a:noFill/>
                        </a:ln>
                        <a:solidFill>
                          <a:schemeClr val="tx1"/>
                        </a:solidFill>
                        <a:effectLst/>
                        <a:latin typeface="Arial" charset="0"/>
                      </a:endParaRPr>
                    </a:p>
                  </a:txBody>
                  <a:tcPr marT="45726" marB="45726" horzOverflow="overflow">
                    <a:lnL>
                      <a:noFill/>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400" b="0" i="1" u="none" strike="noStrike" cap="none" normalizeH="0" baseline="0" smtClean="0">
                        <a:ln>
                          <a:noFill/>
                        </a:ln>
                        <a:solidFill>
                          <a:schemeClr val="tx1"/>
                        </a:solidFill>
                        <a:effectLst/>
                        <a:latin typeface="Arial" charset="0"/>
                      </a:endParaRPr>
                    </a:p>
                  </a:txBody>
                  <a:tcPr marT="45726" marB="45726" horzOverflow="overflow">
                    <a:lnL>
                      <a:noFill/>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400" b="0" i="1" u="none" strike="noStrike" cap="none" normalizeH="0" baseline="0" smtClean="0">
                        <a:ln>
                          <a:noFill/>
                        </a:ln>
                        <a:solidFill>
                          <a:schemeClr val="tx1"/>
                        </a:solidFill>
                        <a:effectLst/>
                        <a:latin typeface="Arial" charset="0"/>
                      </a:endParaRPr>
                    </a:p>
                  </a:txBody>
                  <a:tcPr marT="45726" marB="45726" horzOverflow="overflow">
                    <a:lnL>
                      <a:noFill/>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Very</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Satisfied</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39629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1" u="none" strike="noStrike" cap="none" normalizeH="0" baseline="0" smtClean="0">
                          <a:ln>
                            <a:noFill/>
                          </a:ln>
                          <a:solidFill>
                            <a:schemeClr val="tx1"/>
                          </a:solidFill>
                          <a:effectLst/>
                          <a:latin typeface="Arial" charset="0"/>
                        </a:rPr>
                        <a:t>1</a:t>
                      </a:r>
                    </a:p>
                  </a:txBody>
                  <a:tcPr marT="45726" marB="45726" horzOverflow="overflow">
                    <a:lnL w="28575"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1" u="none" strike="noStrike" cap="none" normalizeH="0" baseline="0" smtClean="0">
                          <a:ln>
                            <a:noFill/>
                          </a:ln>
                          <a:solidFill>
                            <a:schemeClr val="tx1"/>
                          </a:solidFill>
                          <a:effectLst/>
                          <a:latin typeface="Arial" charset="0"/>
                        </a:rPr>
                        <a:t>2</a:t>
                      </a:r>
                    </a:p>
                  </a:txBody>
                  <a:tcPr marT="45726" marB="45726"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3</a:t>
                      </a:r>
                    </a:p>
                  </a:txBody>
                  <a:tcPr marT="45726" marB="45726"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4</a:t>
                      </a:r>
                    </a:p>
                  </a:txBody>
                  <a:tcPr marT="45726" marB="45726"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5</a:t>
                      </a:r>
                    </a:p>
                  </a:txBody>
                  <a:tcPr marT="45726" marB="45726" horzOverflow="overflow">
                    <a:lnL>
                      <a:noFill/>
                    </a:lnL>
                    <a:lnR w="28575"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solidFill>
                      <a:srgbClr val="FFDD99"/>
                    </a:solidFill>
                  </a:tcPr>
                </a:tc>
              </a:tr>
              <a:tr h="396294">
                <a:tc gridSpan="5">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1" i="1" u="none" strike="noStrike" cap="none" normalizeH="0" baseline="0" smtClean="0">
                          <a:ln>
                            <a:noFill/>
                          </a:ln>
                          <a:solidFill>
                            <a:schemeClr val="bg1"/>
                          </a:solidFill>
                          <a:effectLst/>
                          <a:latin typeface="Arial" charset="0"/>
                        </a:rPr>
                        <a:t>Hybrid Expectation Scale</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AC07A"/>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04842">
                <a:tc gridSpan="5">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Resolution of the problem that prompted service/repair.</a:t>
                      </a:r>
                    </a:p>
                  </a:txBody>
                  <a:tcPr marT="45726" marB="4572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solidFill>
                      <a:srgbClr val="FFDD99"/>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51823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Met Few</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Expectations</a:t>
                      </a:r>
                    </a:p>
                  </a:txBody>
                  <a:tcPr marT="45726" marB="45726" horzOverflow="overflow">
                    <a:lnL w="28575" cap="flat" cmpd="sng" algn="ctr">
                      <a:solidFill>
                        <a:schemeClr val="tx1"/>
                      </a:solidFill>
                      <a:prstDash val="solid"/>
                      <a:round/>
                      <a:headEnd type="none" w="med" len="med"/>
                      <a:tailEnd type="none" w="med" len="med"/>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Met Some</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Expectations</a:t>
                      </a:r>
                    </a:p>
                  </a:txBody>
                  <a:tcPr marT="45726" marB="45726" horzOverflow="overflow">
                    <a:lnL>
                      <a:noFill/>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Met Most Expectations</a:t>
                      </a:r>
                    </a:p>
                  </a:txBody>
                  <a:tcPr marT="45726" marB="45726" horzOverflow="overflow">
                    <a:lnL>
                      <a:noFill/>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Met All</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Expectations</a:t>
                      </a:r>
                    </a:p>
                  </a:txBody>
                  <a:tcPr marT="45726" marB="45726" horzOverflow="overflow">
                    <a:lnL>
                      <a:noFill/>
                    </a:lnL>
                    <a:lnR>
                      <a:noFill/>
                    </a:lnR>
                    <a:lnT>
                      <a:noFill/>
                    </a:lnT>
                    <a:lnB>
                      <a:noFill/>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Exceeded</a:t>
                      </a:r>
                      <a:br>
                        <a:rPr kumimoji="0" lang="en-US" sz="1400" b="0" i="1" u="none" strike="noStrike" cap="none" normalizeH="0" baseline="0" smtClean="0">
                          <a:ln>
                            <a:noFill/>
                          </a:ln>
                          <a:solidFill>
                            <a:schemeClr val="tx1"/>
                          </a:solidFill>
                          <a:effectLst/>
                          <a:latin typeface="Arial" charset="0"/>
                        </a:rPr>
                      </a:br>
                      <a:r>
                        <a:rPr kumimoji="0" lang="en-US" sz="1400" b="0" i="1" u="none" strike="noStrike" cap="none" normalizeH="0" baseline="0" smtClean="0">
                          <a:ln>
                            <a:noFill/>
                          </a:ln>
                          <a:solidFill>
                            <a:schemeClr val="tx1"/>
                          </a:solidFill>
                          <a:effectLst/>
                          <a:latin typeface="Arial" charset="0"/>
                        </a:rPr>
                        <a:t>Expectations</a:t>
                      </a:r>
                    </a:p>
                  </a:txBody>
                  <a:tcPr marT="45726" marB="45726" horzOverflow="overflow">
                    <a:lnL>
                      <a:noFill/>
                    </a:lnL>
                    <a:lnR w="28575" cap="flat" cmpd="sng" algn="ctr">
                      <a:solidFill>
                        <a:schemeClr val="tx1"/>
                      </a:solidFill>
                      <a:prstDash val="solid"/>
                      <a:round/>
                      <a:headEnd type="none" w="med" len="med"/>
                      <a:tailEnd type="none" w="med" len="med"/>
                    </a:lnR>
                    <a:lnT>
                      <a:noFill/>
                    </a:lnT>
                    <a:lnB>
                      <a:noFill/>
                    </a:lnB>
                    <a:lnTlToBr>
                      <a:noFill/>
                    </a:lnTlToBr>
                    <a:lnBlToTr>
                      <a:noFill/>
                    </a:lnBlToTr>
                    <a:solidFill>
                      <a:srgbClr val="FFDD99"/>
                    </a:solidFill>
                  </a:tcPr>
                </a:tc>
              </a:tr>
              <a:tr h="304842">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1</a:t>
                      </a:r>
                    </a:p>
                  </a:txBody>
                  <a:tcPr marT="45726" marB="45726"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2</a:t>
                      </a:r>
                    </a:p>
                  </a:txBody>
                  <a:tcPr marT="45726" marB="45726" horzOverflow="overflow">
                    <a:lnL>
                      <a:noFill/>
                    </a:lnL>
                    <a:lnR>
                      <a:noFill/>
                    </a:lnR>
                    <a:lnT>
                      <a:noFill/>
                    </a:lnT>
                    <a:lnB w="28575"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3</a:t>
                      </a:r>
                    </a:p>
                  </a:txBody>
                  <a:tcPr marT="45726" marB="45726" horzOverflow="overflow">
                    <a:lnL>
                      <a:noFill/>
                    </a:lnL>
                    <a:lnR>
                      <a:noFill/>
                    </a:lnR>
                    <a:lnT>
                      <a:noFill/>
                    </a:lnT>
                    <a:lnB w="28575"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4</a:t>
                      </a:r>
                    </a:p>
                  </a:txBody>
                  <a:tcPr marT="45726" marB="45726" horzOverflow="overflow">
                    <a:lnL>
                      <a:noFill/>
                    </a:lnL>
                    <a:lnR>
                      <a:noFill/>
                    </a:lnR>
                    <a:lnT>
                      <a:noFill/>
                    </a:lnT>
                    <a:lnB w="28575" cap="flat" cmpd="sng" algn="ctr">
                      <a:solidFill>
                        <a:schemeClr val="tx1"/>
                      </a:solidFill>
                      <a:prstDash val="solid"/>
                      <a:round/>
                      <a:headEnd type="none" w="med" len="med"/>
                      <a:tailEnd type="none" w="med" len="med"/>
                    </a:lnB>
                    <a:lnTlToBr>
                      <a:noFill/>
                    </a:lnTlToBr>
                    <a:lnBlToTr>
                      <a:noFill/>
                    </a:lnBlToTr>
                    <a:solidFill>
                      <a:srgbClr val="FFDD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0" i="1" u="none" strike="noStrike" cap="none" normalizeH="0" baseline="0" smtClean="0">
                          <a:ln>
                            <a:noFill/>
                          </a:ln>
                          <a:solidFill>
                            <a:schemeClr val="tx1"/>
                          </a:solidFill>
                          <a:effectLst/>
                          <a:latin typeface="Arial" charset="0"/>
                        </a:rPr>
                        <a:t>5</a:t>
                      </a:r>
                    </a:p>
                  </a:txBody>
                  <a:tcPr marT="45726" marB="45726"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rgbClr val="FFDD99"/>
                    </a:solidFill>
                  </a:tcPr>
                </a:tc>
              </a:tr>
            </a:tbl>
          </a:graphicData>
        </a:graphic>
      </p:graphicFrame>
    </p:spTree>
    <p:extLst>
      <p:ext uri="{BB962C8B-B14F-4D97-AF65-F5344CB8AC3E}">
        <p14:creationId xmlns:p14="http://schemas.microsoft.com/office/powerpoint/2010/main" val="3465897126"/>
      </p:ext>
    </p:extLst>
  </p:cSld>
  <p:clrMapOvr>
    <a:masterClrMapping/>
  </p:clrMapOvr>
  <p:transition>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098" name="Rectangle 2"/>
          <p:cNvSpPr>
            <a:spLocks noGrp="1" noChangeArrowheads="1"/>
          </p:cNvSpPr>
          <p:nvPr>
            <p:ph type="title"/>
          </p:nvPr>
        </p:nvSpPr>
        <p:spPr/>
        <p:txBody>
          <a:bodyPr/>
          <a:lstStyle/>
          <a:p>
            <a:r>
              <a:rPr lang="en-US" dirty="0">
                <a:latin typeface="Baskerville Old Face" pitchFamily="18" charset="0"/>
              </a:rPr>
              <a:t>Nominal Level of Measurement</a:t>
            </a:r>
          </a:p>
        </p:txBody>
      </p:sp>
      <p:sp>
        <p:nvSpPr>
          <p:cNvPr id="644099" name="Rectangle 3"/>
          <p:cNvSpPr>
            <a:spLocks noChangeArrowheads="1"/>
          </p:cNvSpPr>
          <p:nvPr/>
        </p:nvSpPr>
        <p:spPr bwMode="auto">
          <a:xfrm>
            <a:off x="285750" y="1447800"/>
            <a:ext cx="10001250" cy="914400"/>
          </a:xfrm>
          <a:prstGeom prst="rect">
            <a:avLst/>
          </a:prstGeom>
          <a:noFill/>
          <a:ln w="9525">
            <a:noFill/>
            <a:miter lim="800000"/>
            <a:headEnd/>
            <a:tailEnd/>
          </a:ln>
          <a:effectLst/>
        </p:spPr>
        <p:txBody>
          <a:bodyPr/>
          <a:lstStyle/>
          <a:p>
            <a:pPr>
              <a:lnSpc>
                <a:spcPct val="90000"/>
              </a:lnSpc>
              <a:spcBef>
                <a:spcPct val="20000"/>
              </a:spcBef>
              <a:buClr>
                <a:schemeClr val="tx2"/>
              </a:buClr>
              <a:buSzPct val="75000"/>
              <a:buFont typeface="Wingdings" pitchFamily="2" charset="2"/>
              <a:buNone/>
            </a:pPr>
            <a:r>
              <a:rPr lang="en-US" sz="2800" dirty="0">
                <a:latin typeface="Times New Roman" pitchFamily="18" charset="0"/>
                <a:cs typeface="Times New Roman" pitchFamily="18" charset="0"/>
              </a:rPr>
              <a:t>Data at the </a:t>
            </a:r>
            <a:r>
              <a:rPr lang="en-US" sz="2800" b="1" dirty="0">
                <a:solidFill>
                  <a:schemeClr val="folHlink"/>
                </a:solidFill>
                <a:latin typeface="Times New Roman" pitchFamily="18" charset="0"/>
                <a:cs typeface="Times New Roman" pitchFamily="18" charset="0"/>
              </a:rPr>
              <a:t>nominal</a:t>
            </a:r>
            <a:r>
              <a:rPr lang="en-US" sz="2800" dirty="0">
                <a:latin typeface="Times New Roman" pitchFamily="18" charset="0"/>
                <a:cs typeface="Times New Roman" pitchFamily="18" charset="0"/>
              </a:rPr>
              <a:t> </a:t>
            </a:r>
            <a:r>
              <a:rPr lang="en-US" sz="2800" b="1" dirty="0">
                <a:solidFill>
                  <a:schemeClr val="folHlink"/>
                </a:solidFill>
                <a:latin typeface="Times New Roman" pitchFamily="18" charset="0"/>
                <a:cs typeface="Times New Roman" pitchFamily="18" charset="0"/>
              </a:rPr>
              <a:t>level of measurement </a:t>
            </a:r>
            <a:r>
              <a:rPr lang="en-US" sz="2800" dirty="0">
                <a:latin typeface="Times New Roman" pitchFamily="18" charset="0"/>
                <a:cs typeface="Times New Roman" pitchFamily="18" charset="0"/>
              </a:rPr>
              <a:t>are qualitative only.</a:t>
            </a:r>
            <a:endParaRPr lang="en-US" sz="2800" b="1" dirty="0">
              <a:solidFill>
                <a:schemeClr val="folHlink"/>
              </a:solidFill>
              <a:latin typeface="Times New Roman" pitchFamily="18" charset="0"/>
              <a:cs typeface="Times New Roman" pitchFamily="18" charset="0"/>
            </a:endParaRPr>
          </a:p>
        </p:txBody>
      </p:sp>
      <p:sp>
        <p:nvSpPr>
          <p:cNvPr id="644100" name="Text Box 4"/>
          <p:cNvSpPr txBox="1">
            <a:spLocks noChangeArrowheads="1"/>
          </p:cNvSpPr>
          <p:nvPr/>
        </p:nvSpPr>
        <p:spPr bwMode="auto">
          <a:xfrm>
            <a:off x="2438400" y="3109914"/>
            <a:ext cx="2438400" cy="646331"/>
          </a:xfrm>
          <a:prstGeom prst="rect">
            <a:avLst/>
          </a:prstGeom>
          <a:solidFill>
            <a:schemeClr val="accent2">
              <a:alpha val="70000"/>
            </a:schemeClr>
          </a:solidFill>
          <a:ln w="9525" algn="ctr">
            <a:solidFill>
              <a:schemeClr val="tx1"/>
            </a:solidFill>
            <a:miter lim="800000"/>
            <a:headEnd/>
            <a:tailEnd/>
          </a:ln>
          <a:effectLst/>
        </p:spPr>
        <p:txBody>
          <a:bodyPr>
            <a:spAutoFit/>
          </a:bodyPr>
          <a:lstStyle/>
          <a:p>
            <a:pPr algn="ctr"/>
            <a:r>
              <a:rPr lang="en-US">
                <a:latin typeface="Times New Roman" pitchFamily="18" charset="0"/>
                <a:cs typeface="Times New Roman" pitchFamily="18" charset="0"/>
              </a:rPr>
              <a:t>Levels                 of      Measurement</a:t>
            </a:r>
          </a:p>
        </p:txBody>
      </p:sp>
      <p:sp>
        <p:nvSpPr>
          <p:cNvPr id="644101" name="Rectangle 5"/>
          <p:cNvSpPr>
            <a:spLocks noChangeArrowheads="1"/>
          </p:cNvSpPr>
          <p:nvPr/>
        </p:nvSpPr>
        <p:spPr bwMode="auto">
          <a:xfrm>
            <a:off x="5916613" y="2438401"/>
            <a:ext cx="2392362" cy="519113"/>
          </a:xfrm>
          <a:prstGeom prst="rect">
            <a:avLst/>
          </a:prstGeom>
          <a:noFill/>
          <a:ln w="9525" algn="ctr">
            <a:noFill/>
            <a:miter lim="800000"/>
            <a:headEnd/>
            <a:tailEnd/>
          </a:ln>
          <a:effectLst/>
        </p:spPr>
        <p:txBody>
          <a:bodyPr>
            <a:spAutoFit/>
          </a:bodyPr>
          <a:lstStyle/>
          <a:p>
            <a:r>
              <a:rPr lang="en-US" sz="2800" b="1">
                <a:latin typeface="Times New Roman" pitchFamily="18" charset="0"/>
                <a:cs typeface="Times New Roman" pitchFamily="18" charset="0"/>
              </a:rPr>
              <a:t>Nominal</a:t>
            </a:r>
          </a:p>
        </p:txBody>
      </p:sp>
      <p:sp>
        <p:nvSpPr>
          <p:cNvPr id="644105" name="Line 9"/>
          <p:cNvSpPr>
            <a:spLocks noChangeShapeType="1"/>
          </p:cNvSpPr>
          <p:nvPr/>
        </p:nvSpPr>
        <p:spPr bwMode="auto">
          <a:xfrm flipV="1">
            <a:off x="4876800" y="2652713"/>
            <a:ext cx="990600" cy="457200"/>
          </a:xfrm>
          <a:prstGeom prst="line">
            <a:avLst/>
          </a:prstGeom>
          <a:noFill/>
          <a:ln w="9525">
            <a:solidFill>
              <a:schemeClr val="tx1"/>
            </a:solidFill>
            <a:round/>
            <a:headEnd/>
            <a:tailEnd type="triangle" w="med" len="med"/>
          </a:ln>
          <a:effectLst/>
        </p:spPr>
        <p:txBody>
          <a:bodyPr>
            <a:spAutoFit/>
          </a:bodyPr>
          <a:lstStyle/>
          <a:p>
            <a:endParaRPr lang="en-US">
              <a:latin typeface="Times New Roman" pitchFamily="18" charset="0"/>
              <a:cs typeface="Times New Roman" pitchFamily="18" charset="0"/>
            </a:endParaRPr>
          </a:p>
        </p:txBody>
      </p:sp>
      <p:sp>
        <p:nvSpPr>
          <p:cNvPr id="644112" name="Text Box 16"/>
          <p:cNvSpPr txBox="1">
            <a:spLocks noChangeArrowheads="1"/>
          </p:cNvSpPr>
          <p:nvPr/>
        </p:nvSpPr>
        <p:spPr bwMode="auto">
          <a:xfrm>
            <a:off x="5892800" y="3048000"/>
            <a:ext cx="3937000" cy="923330"/>
          </a:xfrm>
          <a:prstGeom prst="rect">
            <a:avLst/>
          </a:prstGeom>
          <a:noFill/>
          <a:ln w="9525" algn="ctr">
            <a:noFill/>
            <a:miter lim="800000"/>
            <a:headEnd/>
            <a:tailEnd/>
          </a:ln>
          <a:effectLst/>
        </p:spPr>
        <p:txBody>
          <a:bodyPr>
            <a:spAutoFit/>
          </a:bodyPr>
          <a:lstStyle/>
          <a:p>
            <a:r>
              <a:rPr lang="en-US">
                <a:latin typeface="Times New Roman" pitchFamily="18" charset="0"/>
                <a:cs typeface="Times New Roman" pitchFamily="18" charset="0"/>
              </a:rPr>
              <a:t>Calculated using names, labels, or qualities.  No mathematical computations can be made at this level.</a:t>
            </a:r>
          </a:p>
        </p:txBody>
      </p:sp>
      <p:sp>
        <p:nvSpPr>
          <p:cNvPr id="644114" name="Text Box 18"/>
          <p:cNvSpPr txBox="1">
            <a:spLocks noChangeArrowheads="1"/>
          </p:cNvSpPr>
          <p:nvPr/>
        </p:nvSpPr>
        <p:spPr bwMode="auto">
          <a:xfrm>
            <a:off x="2667000" y="5029201"/>
            <a:ext cx="1295400" cy="646331"/>
          </a:xfrm>
          <a:prstGeom prst="rect">
            <a:avLst/>
          </a:prstGeom>
          <a:noFill/>
          <a:ln w="38100" algn="ctr">
            <a:solidFill>
              <a:schemeClr val="folHlink"/>
            </a:solidFill>
            <a:miter lim="800000"/>
            <a:headEnd/>
            <a:tailEnd/>
          </a:ln>
          <a:effectLst/>
        </p:spPr>
        <p:txBody>
          <a:bodyPr>
            <a:spAutoFit/>
          </a:bodyPr>
          <a:lstStyle/>
          <a:p>
            <a:pPr algn="ctr"/>
            <a:r>
              <a:rPr lang="en-US">
                <a:latin typeface="Times New Roman" pitchFamily="18" charset="0"/>
                <a:cs typeface="Times New Roman" pitchFamily="18" charset="0"/>
              </a:rPr>
              <a:t>Colors in the US flag</a:t>
            </a:r>
          </a:p>
        </p:txBody>
      </p:sp>
      <p:sp>
        <p:nvSpPr>
          <p:cNvPr id="644115" name="Text Box 19"/>
          <p:cNvSpPr txBox="1">
            <a:spLocks noChangeArrowheads="1"/>
          </p:cNvSpPr>
          <p:nvPr/>
        </p:nvSpPr>
        <p:spPr bwMode="auto">
          <a:xfrm>
            <a:off x="4800600" y="5029201"/>
            <a:ext cx="2133600" cy="646331"/>
          </a:xfrm>
          <a:prstGeom prst="rect">
            <a:avLst/>
          </a:prstGeom>
          <a:noFill/>
          <a:ln w="38100" algn="ctr">
            <a:solidFill>
              <a:schemeClr val="hlink"/>
            </a:solidFill>
            <a:miter lim="800000"/>
            <a:headEnd/>
            <a:tailEnd/>
          </a:ln>
          <a:effectLst/>
        </p:spPr>
        <p:txBody>
          <a:bodyPr>
            <a:spAutoFit/>
          </a:bodyPr>
          <a:lstStyle/>
          <a:p>
            <a:pPr algn="ctr"/>
            <a:r>
              <a:rPr lang="en-US">
                <a:latin typeface="Times New Roman" pitchFamily="18" charset="0"/>
                <a:cs typeface="Times New Roman" pitchFamily="18" charset="0"/>
              </a:rPr>
              <a:t>Names of students in your class</a:t>
            </a:r>
          </a:p>
        </p:txBody>
      </p:sp>
      <p:sp>
        <p:nvSpPr>
          <p:cNvPr id="644117" name="Text Box 21"/>
          <p:cNvSpPr txBox="1">
            <a:spLocks noChangeArrowheads="1"/>
          </p:cNvSpPr>
          <p:nvPr/>
        </p:nvSpPr>
        <p:spPr bwMode="auto">
          <a:xfrm>
            <a:off x="7772400" y="5029201"/>
            <a:ext cx="2133600" cy="646331"/>
          </a:xfrm>
          <a:prstGeom prst="rect">
            <a:avLst/>
          </a:prstGeom>
          <a:noFill/>
          <a:ln w="38100" algn="ctr">
            <a:solidFill>
              <a:schemeClr val="accent1"/>
            </a:solidFill>
            <a:miter lim="800000"/>
            <a:headEnd/>
            <a:tailEnd/>
          </a:ln>
          <a:effectLst/>
        </p:spPr>
        <p:txBody>
          <a:bodyPr>
            <a:spAutoFit/>
          </a:bodyPr>
          <a:lstStyle/>
          <a:p>
            <a:pPr algn="ctr"/>
            <a:r>
              <a:rPr lang="en-US">
                <a:latin typeface="Times New Roman" pitchFamily="18" charset="0"/>
                <a:cs typeface="Times New Roman" pitchFamily="18" charset="0"/>
              </a:rPr>
              <a:t>Textbooks you are using this semester</a:t>
            </a:r>
          </a:p>
        </p:txBody>
      </p:sp>
    </p:spTree>
    <p:extLst>
      <p:ext uri="{BB962C8B-B14F-4D97-AF65-F5344CB8AC3E}">
        <p14:creationId xmlns:p14="http://schemas.microsoft.com/office/powerpoint/2010/main" val="407852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4112"/>
                                        </p:tgtEl>
                                        <p:attrNameLst>
                                          <p:attrName>style.visibility</p:attrName>
                                        </p:attrNameLst>
                                      </p:cBhvr>
                                      <p:to>
                                        <p:strVal val="visible"/>
                                      </p:to>
                                    </p:set>
                                    <p:animEffect transition="in" filter="wipe(left)">
                                      <p:cBhvr>
                                        <p:cTn id="7" dur="1000"/>
                                        <p:tgtEl>
                                          <p:spTgt spid="64411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644114"/>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500"/>
                                  </p:stCondLst>
                                  <p:childTnLst>
                                    <p:set>
                                      <p:cBhvr>
                                        <p:cTn id="14" dur="1" fill="hold">
                                          <p:stCondLst>
                                            <p:cond delay="0"/>
                                          </p:stCondLst>
                                        </p:cTn>
                                        <p:tgtEl>
                                          <p:spTgt spid="644115"/>
                                        </p:tgtEl>
                                        <p:attrNameLst>
                                          <p:attrName>style.visibility</p:attrName>
                                        </p:attrNameLst>
                                      </p:cBhvr>
                                      <p:to>
                                        <p:strVal val="visible"/>
                                      </p:to>
                                    </p:set>
                                  </p:childTnLst>
                                </p:cTn>
                              </p:par>
                            </p:childTnLst>
                          </p:cTn>
                        </p:par>
                        <p:par>
                          <p:cTn id="15" fill="hold">
                            <p:stCondLst>
                              <p:cond delay="500"/>
                            </p:stCondLst>
                            <p:childTnLst>
                              <p:par>
                                <p:cTn id="16" presetID="1" presetClass="entr" presetSubtype="0" fill="hold" grpId="0" nodeType="afterEffect">
                                  <p:stCondLst>
                                    <p:cond delay="500"/>
                                  </p:stCondLst>
                                  <p:childTnLst>
                                    <p:set>
                                      <p:cBhvr>
                                        <p:cTn id="17" dur="1" fill="hold">
                                          <p:stCondLst>
                                            <p:cond delay="0"/>
                                          </p:stCondLst>
                                        </p:cTn>
                                        <p:tgtEl>
                                          <p:spTgt spid="6441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4112" grpId="0"/>
      <p:bldP spid="644114" grpId="0" animBg="1"/>
      <p:bldP spid="644115" grpId="0" animBg="1"/>
      <p:bldP spid="6441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Picture 2" descr="C:\Users\M P Singh\Downloads\nominal-data.png"/>
          <p:cNvPicPr>
            <a:picLocks noChangeAspect="1" noChangeArrowheads="1"/>
          </p:cNvPicPr>
          <p:nvPr/>
        </p:nvPicPr>
        <p:blipFill>
          <a:blip r:embed="rId2" cstate="print"/>
          <a:srcRect/>
          <a:stretch>
            <a:fillRect/>
          </a:stretch>
        </p:blipFill>
        <p:spPr bwMode="auto">
          <a:xfrm>
            <a:off x="2590800" y="762000"/>
            <a:ext cx="7086600" cy="5486400"/>
          </a:xfrm>
          <a:prstGeom prst="rect">
            <a:avLst/>
          </a:prstGeom>
          <a:noFill/>
        </p:spPr>
      </p:pic>
    </p:spTree>
    <p:extLst>
      <p:ext uri="{BB962C8B-B14F-4D97-AF65-F5344CB8AC3E}">
        <p14:creationId xmlns:p14="http://schemas.microsoft.com/office/powerpoint/2010/main" val="5692533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553</TotalTime>
  <Words>3897</Words>
  <Application>Microsoft Office PowerPoint</Application>
  <PresentationFormat>Custom</PresentationFormat>
  <Paragraphs>573</Paragraphs>
  <Slides>78</Slides>
  <Notes>49</Notes>
  <HiddenSlides>0</HiddenSlides>
  <MMClips>0</MMClips>
  <ScaleCrop>false</ScaleCrop>
  <HeadingPairs>
    <vt:vector size="4" baseType="variant">
      <vt:variant>
        <vt:lpstr>Theme</vt:lpstr>
      </vt:variant>
      <vt:variant>
        <vt:i4>1</vt:i4>
      </vt:variant>
      <vt:variant>
        <vt:lpstr>Slide Titles</vt:lpstr>
      </vt:variant>
      <vt:variant>
        <vt:i4>78</vt:i4>
      </vt:variant>
    </vt:vector>
  </HeadingPairs>
  <TitlesOfParts>
    <vt:vector size="79" baseType="lpstr">
      <vt:lpstr>Office Theme</vt:lpstr>
      <vt:lpstr>UNIT 3</vt:lpstr>
      <vt:lpstr>PowerPoint Presentation</vt:lpstr>
      <vt:lpstr>Unit-III</vt:lpstr>
      <vt:lpstr>PowerPoint Presentation</vt:lpstr>
      <vt:lpstr>Scaling &amp; measurement techniques: Concept of Measurement</vt:lpstr>
      <vt:lpstr>Levels of Measurement</vt:lpstr>
      <vt:lpstr>PowerPoint Presentation</vt:lpstr>
      <vt:lpstr>Nominal Level of Measurement</vt:lpstr>
      <vt:lpstr>PowerPoint Presentation</vt:lpstr>
      <vt:lpstr>Ordinal Level of Measurement</vt:lpstr>
      <vt:lpstr>PowerPoint Presentation</vt:lpstr>
      <vt:lpstr>Interval Level of Measurement</vt:lpstr>
      <vt:lpstr>PowerPoint Presentation</vt:lpstr>
      <vt:lpstr>Ratio Level of Measurement</vt:lpstr>
      <vt:lpstr>PowerPoint Presentation</vt:lpstr>
      <vt:lpstr>Summary of Levels of Measurement</vt:lpstr>
      <vt:lpstr>Types of Scales – Review</vt:lpstr>
      <vt:lpstr>Measure Development </vt:lpstr>
      <vt:lpstr>Measure Development </vt:lpstr>
      <vt:lpstr>Sources of Error</vt:lpstr>
      <vt:lpstr>Sources of Error</vt:lpstr>
      <vt:lpstr>Sources of Error continued </vt:lpstr>
      <vt:lpstr>Sources of Error</vt:lpstr>
      <vt:lpstr>Evaluating Measurement Tools</vt:lpstr>
      <vt:lpstr>Evaluating Measurement Tools</vt:lpstr>
      <vt:lpstr>Validity Determinants</vt:lpstr>
      <vt:lpstr>Validity Determinants</vt:lpstr>
      <vt:lpstr>Validity Determinants</vt:lpstr>
      <vt:lpstr>Increasing Content Validity</vt:lpstr>
      <vt:lpstr>Validity Determinants </vt:lpstr>
      <vt:lpstr>Validity Determinants</vt:lpstr>
      <vt:lpstr>Reliability Estimates </vt:lpstr>
      <vt:lpstr>Reliability Estimates</vt:lpstr>
      <vt:lpstr>Reliability Estimates </vt:lpstr>
      <vt:lpstr>Reliability Estimates </vt:lpstr>
      <vt:lpstr>Reliability Estimate </vt:lpstr>
      <vt:lpstr>Reliability Estimates </vt:lpstr>
      <vt:lpstr>Understanding Validity and Reliability</vt:lpstr>
      <vt:lpstr>Practicality</vt:lpstr>
      <vt:lpstr>Practicality</vt:lpstr>
      <vt:lpstr>Sensitivity </vt:lpstr>
      <vt:lpstr>Attitude</vt:lpstr>
      <vt:lpstr>Components of Attitude</vt:lpstr>
      <vt:lpstr>Nature of Attitudes</vt:lpstr>
      <vt:lpstr>Selecting a Measurement Scale</vt:lpstr>
      <vt:lpstr>Selecting a Measurement Scale</vt:lpstr>
      <vt:lpstr>Response Types</vt:lpstr>
      <vt:lpstr>Response Types</vt:lpstr>
      <vt:lpstr>Response Types</vt:lpstr>
      <vt:lpstr>Number of Dimensions</vt:lpstr>
      <vt:lpstr>Number of Dimensions</vt:lpstr>
      <vt:lpstr>Balanced or Unbalanced</vt:lpstr>
      <vt:lpstr>Forced or Unforced Choices</vt:lpstr>
      <vt:lpstr>Rating Techniques to Measure Attitude</vt:lpstr>
      <vt:lpstr>Simple Attitude Scales</vt:lpstr>
      <vt:lpstr>Category Scales</vt:lpstr>
      <vt:lpstr>Simple Category Scale</vt:lpstr>
      <vt:lpstr>Multiple-Choice,  Single-Response Scale</vt:lpstr>
      <vt:lpstr>Multiple-Choice,  Multiple-Response Scale</vt:lpstr>
      <vt:lpstr>The Likert Scale</vt:lpstr>
      <vt:lpstr>Likert Scale</vt:lpstr>
      <vt:lpstr>The Likert Scale</vt:lpstr>
      <vt:lpstr>The Semantic Differential</vt:lpstr>
      <vt:lpstr>Semantic Differential</vt:lpstr>
      <vt:lpstr>The Semantic Differential</vt:lpstr>
      <vt:lpstr>Adapting SD Scales </vt:lpstr>
      <vt:lpstr>SD Scale for Analyzing Actor Candidates</vt:lpstr>
      <vt:lpstr>Graphic of SD Analysis</vt:lpstr>
      <vt:lpstr>Numerical Scale</vt:lpstr>
      <vt:lpstr>Multiple Rating List Scales</vt:lpstr>
      <vt:lpstr>Stapel Scales</vt:lpstr>
      <vt:lpstr>Constant-Sum Scales</vt:lpstr>
      <vt:lpstr>Graphic Rating Scales</vt:lpstr>
      <vt:lpstr>Ranking Scales</vt:lpstr>
      <vt:lpstr>Paired-Comparison Scale</vt:lpstr>
      <vt:lpstr>Forced Ranking Scale</vt:lpstr>
      <vt:lpstr>Comparative Scale</vt:lpstr>
      <vt:lpstr>MindWriter Scaling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shiva</dc:creator>
  <cp:lastModifiedBy>NITR PC</cp:lastModifiedBy>
  <cp:revision>39</cp:revision>
  <dcterms:created xsi:type="dcterms:W3CDTF">2020-07-25T18:12:12Z</dcterms:created>
  <dcterms:modified xsi:type="dcterms:W3CDTF">2021-10-18T10:56:50Z</dcterms:modified>
</cp:coreProperties>
</file>

<file path=docProps/thumbnail.jpeg>
</file>